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9" r:id="rId4"/>
    <p:sldId id="263" r:id="rId5"/>
    <p:sldId id="257" r:id="rId6"/>
    <p:sldId id="265" r:id="rId7"/>
    <p:sldId id="260" r:id="rId8"/>
    <p:sldId id="271" r:id="rId9"/>
    <p:sldId id="272" r:id="rId10"/>
    <p:sldId id="267" r:id="rId11"/>
    <p:sldId id="266" r:id="rId12"/>
    <p:sldId id="261" r:id="rId13"/>
    <p:sldId id="262" r:id="rId14"/>
    <p:sldId id="269" r:id="rId15"/>
    <p:sldId id="268" r:id="rId16"/>
    <p:sldId id="273" r:id="rId17"/>
    <p:sldId id="274"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0787" autoAdjust="0"/>
  </p:normalViewPr>
  <p:slideViewPr>
    <p:cSldViewPr snapToGrid="0">
      <p:cViewPr varScale="1">
        <p:scale>
          <a:sx n="68" d="100"/>
          <a:sy n="68"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62D03-29CA-4361-9A6A-742626F3B31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3847E7-F91E-4BB6-BA93-F95755928535}">
      <dgm:prSet custT="1"/>
      <dgm:spPr/>
      <dgm:t>
        <a:bodyPr/>
        <a:lstStyle/>
        <a:p>
          <a:pPr>
            <a:defRPr cap="all"/>
          </a:pPr>
          <a:r>
            <a:rPr lang="en-US" sz="1800" dirty="0">
              <a:solidFill>
                <a:schemeClr val="tx2"/>
              </a:solidFill>
              <a:latin typeface="Bierstadt" panose="020B0004020202020204" pitchFamily="34" charset="0"/>
            </a:rPr>
            <a:t>225 entities representing </a:t>
          </a:r>
        </a:p>
      </dgm:t>
    </dgm:pt>
    <dgm:pt modelId="{1B414765-3AF3-4BBB-87DD-933312F3CBCD}" type="parTrans" cxnId="{279BC1D5-A291-45B2-8D38-5827EF6AFE20}">
      <dgm:prSet/>
      <dgm:spPr/>
      <dgm:t>
        <a:bodyPr/>
        <a:lstStyle/>
        <a:p>
          <a:endParaRPr lang="en-US" sz="2000">
            <a:solidFill>
              <a:schemeClr val="tx2"/>
            </a:solidFill>
            <a:latin typeface="Bierstadt" panose="020B0004020202020204" pitchFamily="34" charset="0"/>
          </a:endParaRPr>
        </a:p>
      </dgm:t>
    </dgm:pt>
    <dgm:pt modelId="{798CAA1D-57EB-4F8E-AC0B-C435D76940C0}" type="sibTrans" cxnId="{279BC1D5-A291-45B2-8D38-5827EF6AFE20}">
      <dgm:prSet/>
      <dgm:spPr/>
      <dgm:t>
        <a:bodyPr/>
        <a:lstStyle/>
        <a:p>
          <a:endParaRPr lang="en-US" sz="2000">
            <a:solidFill>
              <a:schemeClr val="tx2"/>
            </a:solidFill>
            <a:latin typeface="Bierstadt" panose="020B0004020202020204" pitchFamily="34" charset="0"/>
          </a:endParaRPr>
        </a:p>
      </dgm:t>
    </dgm:pt>
    <dgm:pt modelId="{0B07C057-EC51-4F73-8789-96D6DE4DE7CF}">
      <dgm:prSet custT="1"/>
      <dgm:spPr/>
      <dgm:t>
        <a:bodyPr/>
        <a:lstStyle/>
        <a:p>
          <a:pPr>
            <a:defRPr cap="all"/>
          </a:pPr>
          <a:r>
            <a:rPr lang="en-US" sz="1800">
              <a:solidFill>
                <a:schemeClr val="tx2"/>
              </a:solidFill>
              <a:latin typeface="Bierstadt" panose="020B0004020202020204" pitchFamily="34" charset="0"/>
            </a:rPr>
            <a:t>27 countries in Europe and LAC</a:t>
          </a:r>
        </a:p>
      </dgm:t>
    </dgm:pt>
    <dgm:pt modelId="{DC866FCD-EE53-46E0-83E0-5B4744119E4B}" type="parTrans" cxnId="{6CCECDFB-E4A0-43FB-8683-7AF872E9F758}">
      <dgm:prSet/>
      <dgm:spPr/>
      <dgm:t>
        <a:bodyPr/>
        <a:lstStyle/>
        <a:p>
          <a:endParaRPr lang="en-US" sz="2000">
            <a:solidFill>
              <a:schemeClr val="tx2"/>
            </a:solidFill>
            <a:latin typeface="Bierstadt" panose="020B0004020202020204" pitchFamily="34" charset="0"/>
          </a:endParaRPr>
        </a:p>
      </dgm:t>
    </dgm:pt>
    <dgm:pt modelId="{4636D4F9-E503-4E0C-9253-AB6A22C9AECC}" type="sibTrans" cxnId="{6CCECDFB-E4A0-43FB-8683-7AF872E9F758}">
      <dgm:prSet/>
      <dgm:spPr/>
      <dgm:t>
        <a:bodyPr/>
        <a:lstStyle/>
        <a:p>
          <a:endParaRPr lang="en-US" sz="2000">
            <a:solidFill>
              <a:schemeClr val="tx2"/>
            </a:solidFill>
            <a:latin typeface="Bierstadt" panose="020B0004020202020204" pitchFamily="34" charset="0"/>
          </a:endParaRPr>
        </a:p>
      </dgm:t>
    </dgm:pt>
    <dgm:pt modelId="{96E2647A-378E-4B14-81E0-041CC95AD540}">
      <dgm:prSet custT="1"/>
      <dgm:spPr/>
      <dgm:t>
        <a:bodyPr/>
        <a:lstStyle/>
        <a:p>
          <a:pPr>
            <a:defRPr cap="all"/>
          </a:pPr>
          <a:r>
            <a:rPr lang="en-US" sz="1800" dirty="0">
              <a:solidFill>
                <a:schemeClr val="tx2"/>
              </a:solidFill>
              <a:latin typeface="Bierstadt" panose="020B0004020202020204" pitchFamily="34" charset="0"/>
            </a:rPr>
            <a:t>9,700 people participating</a:t>
          </a:r>
        </a:p>
      </dgm:t>
    </dgm:pt>
    <dgm:pt modelId="{E627016A-39DB-4592-A43B-B9BA39EF289A}" type="parTrans" cxnId="{11BE0EBE-538B-4A95-A15F-9D923C67DEFA}">
      <dgm:prSet/>
      <dgm:spPr/>
      <dgm:t>
        <a:bodyPr/>
        <a:lstStyle/>
        <a:p>
          <a:endParaRPr lang="en-US" sz="2000">
            <a:solidFill>
              <a:schemeClr val="tx2"/>
            </a:solidFill>
            <a:latin typeface="Bierstadt" panose="020B0004020202020204" pitchFamily="34" charset="0"/>
          </a:endParaRPr>
        </a:p>
      </dgm:t>
    </dgm:pt>
    <dgm:pt modelId="{36A4277A-8FB9-4A4E-9D34-F451FB49727F}" type="sibTrans" cxnId="{11BE0EBE-538B-4A95-A15F-9D923C67DEFA}">
      <dgm:prSet/>
      <dgm:spPr/>
      <dgm:t>
        <a:bodyPr/>
        <a:lstStyle/>
        <a:p>
          <a:endParaRPr lang="en-US" sz="2000">
            <a:solidFill>
              <a:schemeClr val="tx2"/>
            </a:solidFill>
            <a:latin typeface="Bierstadt" panose="020B0004020202020204" pitchFamily="34" charset="0"/>
          </a:endParaRPr>
        </a:p>
      </dgm:t>
    </dgm:pt>
    <dgm:pt modelId="{C4358ED3-69F5-448A-BDC9-BCF0223475B8}">
      <dgm:prSet custT="1"/>
      <dgm:spPr/>
      <dgm:t>
        <a:bodyPr/>
        <a:lstStyle/>
        <a:p>
          <a:pPr>
            <a:defRPr cap="all"/>
          </a:pPr>
          <a:r>
            <a:rPr lang="en-US" sz="1800">
              <a:solidFill>
                <a:schemeClr val="tx2"/>
              </a:solidFill>
              <a:latin typeface="Bierstadt" panose="020B0004020202020204" pitchFamily="34" charset="0"/>
            </a:rPr>
            <a:t>250 activities</a:t>
          </a:r>
        </a:p>
      </dgm:t>
    </dgm:pt>
    <dgm:pt modelId="{DD6131CB-5A37-40EE-B97D-E3694D541899}" type="parTrans" cxnId="{04681896-4316-4732-ADD6-7D10153058F4}">
      <dgm:prSet/>
      <dgm:spPr/>
      <dgm:t>
        <a:bodyPr/>
        <a:lstStyle/>
        <a:p>
          <a:endParaRPr lang="en-US" sz="2000">
            <a:solidFill>
              <a:schemeClr val="tx2"/>
            </a:solidFill>
            <a:latin typeface="Bierstadt" panose="020B0004020202020204" pitchFamily="34" charset="0"/>
          </a:endParaRPr>
        </a:p>
      </dgm:t>
    </dgm:pt>
    <dgm:pt modelId="{4607593A-3483-47DA-98E5-B549F8CD637E}" type="sibTrans" cxnId="{04681896-4316-4732-ADD6-7D10153058F4}">
      <dgm:prSet/>
      <dgm:spPr/>
      <dgm:t>
        <a:bodyPr/>
        <a:lstStyle/>
        <a:p>
          <a:endParaRPr lang="en-US" sz="2000">
            <a:solidFill>
              <a:schemeClr val="tx2"/>
            </a:solidFill>
            <a:latin typeface="Bierstadt" panose="020B0004020202020204" pitchFamily="34" charset="0"/>
          </a:endParaRPr>
        </a:p>
      </dgm:t>
    </dgm:pt>
    <dgm:pt modelId="{4369061F-409F-4E85-BDBB-A7CEF1EC1563}" type="pres">
      <dgm:prSet presAssocID="{C2E62D03-29CA-4361-9A6A-742626F3B31C}" presName="root" presStyleCnt="0">
        <dgm:presLayoutVars>
          <dgm:dir/>
          <dgm:resizeHandles val="exact"/>
        </dgm:presLayoutVars>
      </dgm:prSet>
      <dgm:spPr/>
    </dgm:pt>
    <dgm:pt modelId="{932304F0-AAC1-456F-A666-FC94079B777B}" type="pres">
      <dgm:prSet presAssocID="{C33847E7-F91E-4BB6-BA93-F95755928535}" presName="compNode" presStyleCnt="0"/>
      <dgm:spPr/>
    </dgm:pt>
    <dgm:pt modelId="{DDDE9CC6-87AB-4DB4-8906-9EB7A3738857}" type="pres">
      <dgm:prSet presAssocID="{C33847E7-F91E-4BB6-BA93-F95755928535}" presName="iconBgRect" presStyleLbl="bgShp" presStyleIdx="0" presStyleCnt="4"/>
      <dgm:spPr>
        <a:prstGeom prst="round2DiagRect">
          <a:avLst>
            <a:gd name="adj1" fmla="val 29727"/>
            <a:gd name="adj2" fmla="val 0"/>
          </a:avLst>
        </a:prstGeom>
      </dgm:spPr>
    </dgm:pt>
    <dgm:pt modelId="{B49CE469-A124-4284-B161-31717DEB76D1}" type="pres">
      <dgm:prSet presAssocID="{C33847E7-F91E-4BB6-BA93-F9575592853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ificio"/>
        </a:ext>
      </dgm:extLst>
    </dgm:pt>
    <dgm:pt modelId="{A539CD04-C94B-47AD-B131-4B407C907644}" type="pres">
      <dgm:prSet presAssocID="{C33847E7-F91E-4BB6-BA93-F95755928535}" presName="spaceRect" presStyleCnt="0"/>
      <dgm:spPr/>
    </dgm:pt>
    <dgm:pt modelId="{ECFDB729-C3F2-40D8-A487-B0874A38AC97}" type="pres">
      <dgm:prSet presAssocID="{C33847E7-F91E-4BB6-BA93-F95755928535}" presName="textRect" presStyleLbl="revTx" presStyleIdx="0" presStyleCnt="4">
        <dgm:presLayoutVars>
          <dgm:chMax val="1"/>
          <dgm:chPref val="1"/>
        </dgm:presLayoutVars>
      </dgm:prSet>
      <dgm:spPr/>
    </dgm:pt>
    <dgm:pt modelId="{9128911F-4201-43AE-9475-C3E9E2599B73}" type="pres">
      <dgm:prSet presAssocID="{798CAA1D-57EB-4F8E-AC0B-C435D76940C0}" presName="sibTrans" presStyleCnt="0"/>
      <dgm:spPr/>
    </dgm:pt>
    <dgm:pt modelId="{B90C7F29-65BA-4554-9083-CFC49D0AF9CF}" type="pres">
      <dgm:prSet presAssocID="{0B07C057-EC51-4F73-8789-96D6DE4DE7CF}" presName="compNode" presStyleCnt="0"/>
      <dgm:spPr/>
    </dgm:pt>
    <dgm:pt modelId="{259E24B3-63A9-45B5-B6C6-5F73E97A68A3}" type="pres">
      <dgm:prSet presAssocID="{0B07C057-EC51-4F73-8789-96D6DE4DE7CF}" presName="iconBgRect" presStyleLbl="bgShp" presStyleIdx="1" presStyleCnt="4"/>
      <dgm:spPr>
        <a:prstGeom prst="round2DiagRect">
          <a:avLst>
            <a:gd name="adj1" fmla="val 29727"/>
            <a:gd name="adj2" fmla="val 0"/>
          </a:avLst>
        </a:prstGeom>
      </dgm:spPr>
    </dgm:pt>
    <dgm:pt modelId="{2B4154FB-A6AE-4694-A815-5333E12F5467}" type="pres">
      <dgm:prSet presAssocID="{0B07C057-EC51-4F73-8789-96D6DE4DE7C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F522BF0E-DFD7-4705-AE70-3C24F2E49C37}" type="pres">
      <dgm:prSet presAssocID="{0B07C057-EC51-4F73-8789-96D6DE4DE7CF}" presName="spaceRect" presStyleCnt="0"/>
      <dgm:spPr/>
    </dgm:pt>
    <dgm:pt modelId="{77E6A817-C5A9-4DBA-AA66-85C94103B35A}" type="pres">
      <dgm:prSet presAssocID="{0B07C057-EC51-4F73-8789-96D6DE4DE7CF}" presName="textRect" presStyleLbl="revTx" presStyleIdx="1" presStyleCnt="4">
        <dgm:presLayoutVars>
          <dgm:chMax val="1"/>
          <dgm:chPref val="1"/>
        </dgm:presLayoutVars>
      </dgm:prSet>
      <dgm:spPr/>
    </dgm:pt>
    <dgm:pt modelId="{9FA9BFC0-EDA3-4990-B61C-EB3F8B217A9D}" type="pres">
      <dgm:prSet presAssocID="{4636D4F9-E503-4E0C-9253-AB6A22C9AECC}" presName="sibTrans" presStyleCnt="0"/>
      <dgm:spPr/>
    </dgm:pt>
    <dgm:pt modelId="{8B6DE07E-22F0-4CE4-A934-F5201041EFA9}" type="pres">
      <dgm:prSet presAssocID="{96E2647A-378E-4B14-81E0-041CC95AD540}" presName="compNode" presStyleCnt="0"/>
      <dgm:spPr/>
    </dgm:pt>
    <dgm:pt modelId="{03301D76-4FAE-4E34-A7CC-384A59853F07}" type="pres">
      <dgm:prSet presAssocID="{96E2647A-378E-4B14-81E0-041CC95AD540}" presName="iconBgRect" presStyleLbl="bgShp" presStyleIdx="2" presStyleCnt="4"/>
      <dgm:spPr>
        <a:prstGeom prst="round2DiagRect">
          <a:avLst>
            <a:gd name="adj1" fmla="val 29727"/>
            <a:gd name="adj2" fmla="val 0"/>
          </a:avLst>
        </a:prstGeom>
      </dgm:spPr>
    </dgm:pt>
    <dgm:pt modelId="{0950CC88-F0D0-4C22-B991-37ACC2EBCEB4}" type="pres">
      <dgm:prSet presAssocID="{96E2647A-378E-4B14-81E0-041CC95AD5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o"/>
        </a:ext>
      </dgm:extLst>
    </dgm:pt>
    <dgm:pt modelId="{B3D018EE-8D07-473B-B9AD-CDC27A5176EC}" type="pres">
      <dgm:prSet presAssocID="{96E2647A-378E-4B14-81E0-041CC95AD540}" presName="spaceRect" presStyleCnt="0"/>
      <dgm:spPr/>
    </dgm:pt>
    <dgm:pt modelId="{18FC3E6B-CE37-45E4-9A60-B759D84D5C19}" type="pres">
      <dgm:prSet presAssocID="{96E2647A-378E-4B14-81E0-041CC95AD540}" presName="textRect" presStyleLbl="revTx" presStyleIdx="2" presStyleCnt="4">
        <dgm:presLayoutVars>
          <dgm:chMax val="1"/>
          <dgm:chPref val="1"/>
        </dgm:presLayoutVars>
      </dgm:prSet>
      <dgm:spPr/>
    </dgm:pt>
    <dgm:pt modelId="{0E93E39E-B512-4A73-91A2-52313E2975AE}" type="pres">
      <dgm:prSet presAssocID="{36A4277A-8FB9-4A4E-9D34-F451FB49727F}" presName="sibTrans" presStyleCnt="0"/>
      <dgm:spPr/>
    </dgm:pt>
    <dgm:pt modelId="{DFC6E0CB-4DED-452A-A73F-AE7DEE13273A}" type="pres">
      <dgm:prSet presAssocID="{C4358ED3-69F5-448A-BDC9-BCF0223475B8}" presName="compNode" presStyleCnt="0"/>
      <dgm:spPr/>
    </dgm:pt>
    <dgm:pt modelId="{F765D2EC-B320-453D-9917-872FAFC6AE54}" type="pres">
      <dgm:prSet presAssocID="{C4358ED3-69F5-448A-BDC9-BCF0223475B8}" presName="iconBgRect" presStyleLbl="bgShp" presStyleIdx="3" presStyleCnt="4"/>
      <dgm:spPr>
        <a:prstGeom prst="round2DiagRect">
          <a:avLst>
            <a:gd name="adj1" fmla="val 29727"/>
            <a:gd name="adj2" fmla="val 0"/>
          </a:avLst>
        </a:prstGeom>
      </dgm:spPr>
    </dgm:pt>
    <dgm:pt modelId="{C409673D-129B-4825-877A-3805287017E5}" type="pres">
      <dgm:prSet presAssocID="{C4358ED3-69F5-448A-BDC9-BCF0223475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 de verificación"/>
        </a:ext>
      </dgm:extLst>
    </dgm:pt>
    <dgm:pt modelId="{7E9945BC-B161-437B-8CB1-BEB0C1CEBA9B}" type="pres">
      <dgm:prSet presAssocID="{C4358ED3-69F5-448A-BDC9-BCF0223475B8}" presName="spaceRect" presStyleCnt="0"/>
      <dgm:spPr/>
    </dgm:pt>
    <dgm:pt modelId="{F3E203D9-2990-4CE6-BBB2-454E4ED76DAB}" type="pres">
      <dgm:prSet presAssocID="{C4358ED3-69F5-448A-BDC9-BCF0223475B8}" presName="textRect" presStyleLbl="revTx" presStyleIdx="3" presStyleCnt="4">
        <dgm:presLayoutVars>
          <dgm:chMax val="1"/>
          <dgm:chPref val="1"/>
        </dgm:presLayoutVars>
      </dgm:prSet>
      <dgm:spPr/>
    </dgm:pt>
  </dgm:ptLst>
  <dgm:cxnLst>
    <dgm:cxn modelId="{F67F2D06-2DCA-4D30-AEE3-A57C3D23DCDD}" type="presOf" srcId="{C33847E7-F91E-4BB6-BA93-F95755928535}" destId="{ECFDB729-C3F2-40D8-A487-B0874A38AC97}" srcOrd="0" destOrd="0" presId="urn:microsoft.com/office/officeart/2018/5/layout/IconLeafLabelList"/>
    <dgm:cxn modelId="{C2200412-555F-4857-9A7D-5987795EBD44}" type="presOf" srcId="{96E2647A-378E-4B14-81E0-041CC95AD540}" destId="{18FC3E6B-CE37-45E4-9A60-B759D84D5C19}" srcOrd="0" destOrd="0" presId="urn:microsoft.com/office/officeart/2018/5/layout/IconLeafLabelList"/>
    <dgm:cxn modelId="{46514A19-4F38-45EF-B53A-CBB5FCD3F2D6}" type="presOf" srcId="{0B07C057-EC51-4F73-8789-96D6DE4DE7CF}" destId="{77E6A817-C5A9-4DBA-AA66-85C94103B35A}" srcOrd="0" destOrd="0" presId="urn:microsoft.com/office/officeart/2018/5/layout/IconLeafLabelList"/>
    <dgm:cxn modelId="{63771132-3040-441A-BBDF-36382DE4AC88}" type="presOf" srcId="{C4358ED3-69F5-448A-BDC9-BCF0223475B8}" destId="{F3E203D9-2990-4CE6-BBB2-454E4ED76DAB}" srcOrd="0" destOrd="0" presId="urn:microsoft.com/office/officeart/2018/5/layout/IconLeafLabelList"/>
    <dgm:cxn modelId="{66121E94-96D7-47FC-8825-318568110C68}" type="presOf" srcId="{C2E62D03-29CA-4361-9A6A-742626F3B31C}" destId="{4369061F-409F-4E85-BDBB-A7CEF1EC1563}" srcOrd="0" destOrd="0" presId="urn:microsoft.com/office/officeart/2018/5/layout/IconLeafLabelList"/>
    <dgm:cxn modelId="{04681896-4316-4732-ADD6-7D10153058F4}" srcId="{C2E62D03-29CA-4361-9A6A-742626F3B31C}" destId="{C4358ED3-69F5-448A-BDC9-BCF0223475B8}" srcOrd="3" destOrd="0" parTransId="{DD6131CB-5A37-40EE-B97D-E3694D541899}" sibTransId="{4607593A-3483-47DA-98E5-B549F8CD637E}"/>
    <dgm:cxn modelId="{11BE0EBE-538B-4A95-A15F-9D923C67DEFA}" srcId="{C2E62D03-29CA-4361-9A6A-742626F3B31C}" destId="{96E2647A-378E-4B14-81E0-041CC95AD540}" srcOrd="2" destOrd="0" parTransId="{E627016A-39DB-4592-A43B-B9BA39EF289A}" sibTransId="{36A4277A-8FB9-4A4E-9D34-F451FB49727F}"/>
    <dgm:cxn modelId="{279BC1D5-A291-45B2-8D38-5827EF6AFE20}" srcId="{C2E62D03-29CA-4361-9A6A-742626F3B31C}" destId="{C33847E7-F91E-4BB6-BA93-F95755928535}" srcOrd="0" destOrd="0" parTransId="{1B414765-3AF3-4BBB-87DD-933312F3CBCD}" sibTransId="{798CAA1D-57EB-4F8E-AC0B-C435D76940C0}"/>
    <dgm:cxn modelId="{6CCECDFB-E4A0-43FB-8683-7AF872E9F758}" srcId="{C2E62D03-29CA-4361-9A6A-742626F3B31C}" destId="{0B07C057-EC51-4F73-8789-96D6DE4DE7CF}" srcOrd="1" destOrd="0" parTransId="{DC866FCD-EE53-46E0-83E0-5B4744119E4B}" sibTransId="{4636D4F9-E503-4E0C-9253-AB6A22C9AECC}"/>
    <dgm:cxn modelId="{B97870B7-FC5C-468A-8418-62E05486756A}" type="presParOf" srcId="{4369061F-409F-4E85-BDBB-A7CEF1EC1563}" destId="{932304F0-AAC1-456F-A666-FC94079B777B}" srcOrd="0" destOrd="0" presId="urn:microsoft.com/office/officeart/2018/5/layout/IconLeafLabelList"/>
    <dgm:cxn modelId="{BE889B22-DB0F-483A-9E41-5E5788F2F39C}" type="presParOf" srcId="{932304F0-AAC1-456F-A666-FC94079B777B}" destId="{DDDE9CC6-87AB-4DB4-8906-9EB7A3738857}" srcOrd="0" destOrd="0" presId="urn:microsoft.com/office/officeart/2018/5/layout/IconLeafLabelList"/>
    <dgm:cxn modelId="{918FD54F-DD2F-4E9B-BEBB-F73B8B0F1C3D}" type="presParOf" srcId="{932304F0-AAC1-456F-A666-FC94079B777B}" destId="{B49CE469-A124-4284-B161-31717DEB76D1}" srcOrd="1" destOrd="0" presId="urn:microsoft.com/office/officeart/2018/5/layout/IconLeafLabelList"/>
    <dgm:cxn modelId="{9C02D6C5-4433-40EB-B117-06CF3A265999}" type="presParOf" srcId="{932304F0-AAC1-456F-A666-FC94079B777B}" destId="{A539CD04-C94B-47AD-B131-4B407C907644}" srcOrd="2" destOrd="0" presId="urn:microsoft.com/office/officeart/2018/5/layout/IconLeafLabelList"/>
    <dgm:cxn modelId="{46F00B45-F6E4-4D17-9A74-5EBBD3E60150}" type="presParOf" srcId="{932304F0-AAC1-456F-A666-FC94079B777B}" destId="{ECFDB729-C3F2-40D8-A487-B0874A38AC97}" srcOrd="3" destOrd="0" presId="urn:microsoft.com/office/officeart/2018/5/layout/IconLeafLabelList"/>
    <dgm:cxn modelId="{9FF1C427-2C9A-45E9-AF33-9FD832A7018C}" type="presParOf" srcId="{4369061F-409F-4E85-BDBB-A7CEF1EC1563}" destId="{9128911F-4201-43AE-9475-C3E9E2599B73}" srcOrd="1" destOrd="0" presId="urn:microsoft.com/office/officeart/2018/5/layout/IconLeafLabelList"/>
    <dgm:cxn modelId="{881696D0-4FD5-49B0-8B31-8056CB6D67D5}" type="presParOf" srcId="{4369061F-409F-4E85-BDBB-A7CEF1EC1563}" destId="{B90C7F29-65BA-4554-9083-CFC49D0AF9CF}" srcOrd="2" destOrd="0" presId="urn:microsoft.com/office/officeart/2018/5/layout/IconLeafLabelList"/>
    <dgm:cxn modelId="{2E770F4F-F702-47CE-8423-BB61F867404B}" type="presParOf" srcId="{B90C7F29-65BA-4554-9083-CFC49D0AF9CF}" destId="{259E24B3-63A9-45B5-B6C6-5F73E97A68A3}" srcOrd="0" destOrd="0" presId="urn:microsoft.com/office/officeart/2018/5/layout/IconLeafLabelList"/>
    <dgm:cxn modelId="{C1417CAD-482E-4DD5-B71A-3949E8E1ABE7}" type="presParOf" srcId="{B90C7F29-65BA-4554-9083-CFC49D0AF9CF}" destId="{2B4154FB-A6AE-4694-A815-5333E12F5467}" srcOrd="1" destOrd="0" presId="urn:microsoft.com/office/officeart/2018/5/layout/IconLeafLabelList"/>
    <dgm:cxn modelId="{43E77649-C94C-49AC-8AD6-515441EA03E9}" type="presParOf" srcId="{B90C7F29-65BA-4554-9083-CFC49D0AF9CF}" destId="{F522BF0E-DFD7-4705-AE70-3C24F2E49C37}" srcOrd="2" destOrd="0" presId="urn:microsoft.com/office/officeart/2018/5/layout/IconLeafLabelList"/>
    <dgm:cxn modelId="{14FBE9DE-12A7-4512-9709-AA82A875BE8D}" type="presParOf" srcId="{B90C7F29-65BA-4554-9083-CFC49D0AF9CF}" destId="{77E6A817-C5A9-4DBA-AA66-85C94103B35A}" srcOrd="3" destOrd="0" presId="urn:microsoft.com/office/officeart/2018/5/layout/IconLeafLabelList"/>
    <dgm:cxn modelId="{9340FBE4-62E3-4C41-BF2B-E7924D5BFB34}" type="presParOf" srcId="{4369061F-409F-4E85-BDBB-A7CEF1EC1563}" destId="{9FA9BFC0-EDA3-4990-B61C-EB3F8B217A9D}" srcOrd="3" destOrd="0" presId="urn:microsoft.com/office/officeart/2018/5/layout/IconLeafLabelList"/>
    <dgm:cxn modelId="{9EAD88CE-5281-443F-BE09-BBA230AB86AB}" type="presParOf" srcId="{4369061F-409F-4E85-BDBB-A7CEF1EC1563}" destId="{8B6DE07E-22F0-4CE4-A934-F5201041EFA9}" srcOrd="4" destOrd="0" presId="urn:microsoft.com/office/officeart/2018/5/layout/IconLeafLabelList"/>
    <dgm:cxn modelId="{7CB25DA1-829B-4F1C-B39B-CB623D5EE10E}" type="presParOf" srcId="{8B6DE07E-22F0-4CE4-A934-F5201041EFA9}" destId="{03301D76-4FAE-4E34-A7CC-384A59853F07}" srcOrd="0" destOrd="0" presId="urn:microsoft.com/office/officeart/2018/5/layout/IconLeafLabelList"/>
    <dgm:cxn modelId="{8716A004-82B7-4BA5-9585-60528C2D3877}" type="presParOf" srcId="{8B6DE07E-22F0-4CE4-A934-F5201041EFA9}" destId="{0950CC88-F0D0-4C22-B991-37ACC2EBCEB4}" srcOrd="1" destOrd="0" presId="urn:microsoft.com/office/officeart/2018/5/layout/IconLeafLabelList"/>
    <dgm:cxn modelId="{8E4125B8-8B25-4FDD-9FB6-9202C494B733}" type="presParOf" srcId="{8B6DE07E-22F0-4CE4-A934-F5201041EFA9}" destId="{B3D018EE-8D07-473B-B9AD-CDC27A5176EC}" srcOrd="2" destOrd="0" presId="urn:microsoft.com/office/officeart/2018/5/layout/IconLeafLabelList"/>
    <dgm:cxn modelId="{EAD10B4E-4DF2-45AB-BB51-0BFAF578C21A}" type="presParOf" srcId="{8B6DE07E-22F0-4CE4-A934-F5201041EFA9}" destId="{18FC3E6B-CE37-45E4-9A60-B759D84D5C19}" srcOrd="3" destOrd="0" presId="urn:microsoft.com/office/officeart/2018/5/layout/IconLeafLabelList"/>
    <dgm:cxn modelId="{A7BF65CD-C1EE-47E5-9AE9-1B05D8A9E962}" type="presParOf" srcId="{4369061F-409F-4E85-BDBB-A7CEF1EC1563}" destId="{0E93E39E-B512-4A73-91A2-52313E2975AE}" srcOrd="5" destOrd="0" presId="urn:microsoft.com/office/officeart/2018/5/layout/IconLeafLabelList"/>
    <dgm:cxn modelId="{473B5EFB-8D85-4E1E-8F37-E971233BF02D}" type="presParOf" srcId="{4369061F-409F-4E85-BDBB-A7CEF1EC1563}" destId="{DFC6E0CB-4DED-452A-A73F-AE7DEE13273A}" srcOrd="6" destOrd="0" presId="urn:microsoft.com/office/officeart/2018/5/layout/IconLeafLabelList"/>
    <dgm:cxn modelId="{3FA6EB15-3FE3-4594-80F6-84B01A219CD0}" type="presParOf" srcId="{DFC6E0CB-4DED-452A-A73F-AE7DEE13273A}" destId="{F765D2EC-B320-453D-9917-872FAFC6AE54}" srcOrd="0" destOrd="0" presId="urn:microsoft.com/office/officeart/2018/5/layout/IconLeafLabelList"/>
    <dgm:cxn modelId="{C9C0BF73-5639-4662-A9AD-4F5C095CBED4}" type="presParOf" srcId="{DFC6E0CB-4DED-452A-A73F-AE7DEE13273A}" destId="{C409673D-129B-4825-877A-3805287017E5}" srcOrd="1" destOrd="0" presId="urn:microsoft.com/office/officeart/2018/5/layout/IconLeafLabelList"/>
    <dgm:cxn modelId="{A1AB7B21-41E5-4C71-B76D-9B742C2474E5}" type="presParOf" srcId="{DFC6E0CB-4DED-452A-A73F-AE7DEE13273A}" destId="{7E9945BC-B161-437B-8CB1-BEB0C1CEBA9B}" srcOrd="2" destOrd="0" presId="urn:microsoft.com/office/officeart/2018/5/layout/IconLeafLabelList"/>
    <dgm:cxn modelId="{8EDB5017-AE61-4A73-A804-220B3F1BA4AC}" type="presParOf" srcId="{DFC6E0CB-4DED-452A-A73F-AE7DEE13273A}" destId="{F3E203D9-2990-4CE6-BBB2-454E4ED76DA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E9CC6-87AB-4DB4-8906-9EB7A3738857}">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9CE469-A124-4284-B161-31717DEB76D1}">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FDB729-C3F2-40D8-A487-B0874A38AC97}">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solidFill>
                <a:schemeClr val="tx2"/>
              </a:solidFill>
              <a:latin typeface="Bierstadt" panose="020B0004020202020204" pitchFamily="34" charset="0"/>
            </a:rPr>
            <a:t>225 entities representing </a:t>
          </a:r>
        </a:p>
      </dsp:txBody>
      <dsp:txXfrm>
        <a:off x="569079" y="2644614"/>
        <a:ext cx="2072362" cy="720000"/>
      </dsp:txXfrm>
    </dsp:sp>
    <dsp:sp modelId="{259E24B3-63A9-45B5-B6C6-5F73E97A68A3}">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154FB-A6AE-4694-A815-5333E12F5467}">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E6A817-C5A9-4DBA-AA66-85C94103B35A}">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solidFill>
                <a:schemeClr val="tx2"/>
              </a:solidFill>
              <a:latin typeface="Bierstadt" panose="020B0004020202020204" pitchFamily="34" charset="0"/>
            </a:rPr>
            <a:t>27 countries in Europe and LAC</a:t>
          </a:r>
        </a:p>
      </dsp:txBody>
      <dsp:txXfrm>
        <a:off x="3004105" y="2644614"/>
        <a:ext cx="2072362" cy="720000"/>
      </dsp:txXfrm>
    </dsp:sp>
    <dsp:sp modelId="{03301D76-4FAE-4E34-A7CC-384A59853F07}">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0CC88-F0D0-4C22-B991-37ACC2EBCEB4}">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FC3E6B-CE37-45E4-9A60-B759D84D5C19}">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solidFill>
                <a:schemeClr val="tx2"/>
              </a:solidFill>
              <a:latin typeface="Bierstadt" panose="020B0004020202020204" pitchFamily="34" charset="0"/>
            </a:rPr>
            <a:t>9,700 people participating</a:t>
          </a:r>
        </a:p>
      </dsp:txBody>
      <dsp:txXfrm>
        <a:off x="5439131" y="2644614"/>
        <a:ext cx="2072362" cy="720000"/>
      </dsp:txXfrm>
    </dsp:sp>
    <dsp:sp modelId="{F765D2EC-B320-453D-9917-872FAFC6AE54}">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9673D-129B-4825-877A-3805287017E5}">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E203D9-2990-4CE6-BBB2-454E4ED76DAB}">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solidFill>
                <a:schemeClr val="tx2"/>
              </a:solidFill>
              <a:latin typeface="Bierstadt" panose="020B0004020202020204" pitchFamily="34" charset="0"/>
            </a:rPr>
            <a:t>250 activities</a:t>
          </a:r>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00EA-B122-42BF-B7F0-672032BA4035}" type="datetimeFigureOut">
              <a:rPr lang="es-CL" smtClean="0"/>
              <a:t>22-11-2023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F50E7-527F-48BE-8FF0-C06BB39D745A}" type="slidenum">
              <a:rPr lang="es-CL" smtClean="0"/>
              <a:t>‹Nº›</a:t>
            </a:fld>
            <a:endParaRPr lang="es-CL"/>
          </a:p>
        </p:txBody>
      </p:sp>
    </p:spTree>
    <p:extLst>
      <p:ext uri="{BB962C8B-B14F-4D97-AF65-F5344CB8AC3E}">
        <p14:creationId xmlns:p14="http://schemas.microsoft.com/office/powerpoint/2010/main" val="295389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Hello everyone, good morning, the truth is that I am very happy to be here. I think it is a excellent space that CONVALORES opens. I'm going to make some excuses because I'm a little constipated and I need to drink water constantly, otherwise my voice won't come out.</a:t>
            </a:r>
          </a:p>
          <a:p>
            <a:endParaRPr lang="en-US" dirty="0"/>
          </a:p>
          <a:p>
            <a:r>
              <a:rPr lang="en-US" dirty="0"/>
              <a:t>My name is Michel Lapierre, I am the director of </a:t>
            </a:r>
            <a:r>
              <a:rPr lang="en-US" dirty="0" err="1"/>
              <a:t>Finnova</a:t>
            </a:r>
            <a:r>
              <a:rPr lang="en-US" dirty="0"/>
              <a:t> for LATAM. </a:t>
            </a:r>
            <a:endParaRPr lang="es-CL" dirty="0"/>
          </a:p>
          <a:p>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1</a:t>
            </a:fld>
            <a:endParaRPr lang="es-CL"/>
          </a:p>
        </p:txBody>
      </p:sp>
    </p:spTree>
    <p:extLst>
      <p:ext uri="{BB962C8B-B14F-4D97-AF65-F5344CB8AC3E}">
        <p14:creationId xmlns:p14="http://schemas.microsoft.com/office/powerpoint/2010/main" val="39582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Finnova</a:t>
            </a:r>
            <a:r>
              <a:rPr lang="en-US" dirty="0"/>
              <a:t> is a Belgian foundation dedicated to promoting European policies and financing instruments and we are currently very interested in strengthening cooperation between the EU and LATAM for sustainable development. We work in several areas.</a:t>
            </a:r>
          </a:p>
          <a:p>
            <a:endParaRPr lang="en-US" dirty="0"/>
          </a:p>
          <a:p>
            <a:r>
              <a:rPr lang="en-US" dirty="0"/>
              <a:t>Now we are </a:t>
            </a:r>
            <a:r>
              <a:rPr lang="en-US" dirty="0" err="1"/>
              <a:t>en</a:t>
            </a:r>
            <a:r>
              <a:rPr lang="en-US" dirty="0"/>
              <a:t> different countries. </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2</a:t>
            </a:fld>
            <a:endParaRPr lang="es-CL"/>
          </a:p>
        </p:txBody>
      </p:sp>
    </p:spTree>
    <p:extLst>
      <p:ext uri="{BB962C8B-B14F-4D97-AF65-F5344CB8AC3E}">
        <p14:creationId xmlns:p14="http://schemas.microsoft.com/office/powerpoint/2010/main" val="129240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Roles</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3</a:t>
            </a:fld>
            <a:endParaRPr lang="es-CL"/>
          </a:p>
        </p:txBody>
      </p:sp>
    </p:spTree>
    <p:extLst>
      <p:ext uri="{BB962C8B-B14F-4D97-AF65-F5344CB8AC3E}">
        <p14:creationId xmlns:p14="http://schemas.microsoft.com/office/powerpoint/2010/main" val="360363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the sense that there is not a sum of actions on a problem to change it, in the traditional definition of the theory of action, but rather they are initiatives, that is, actions of exchange of experience that allow improving capabilities so that the beneficiary and the local system of actors know how to transform a problem.</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5</a:t>
            </a:fld>
            <a:endParaRPr lang="es-CL"/>
          </a:p>
        </p:txBody>
      </p:sp>
    </p:spTree>
    <p:extLst>
      <p:ext uri="{BB962C8B-B14F-4D97-AF65-F5344CB8AC3E}">
        <p14:creationId xmlns:p14="http://schemas.microsoft.com/office/powerpoint/2010/main" val="355166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some numbers of the program that has been running for a few years. As you can imagine, Adelante2 is the second version of the Adelante program that began in 2010. The current version ends next year, although it is expected that the program will be renewed with the lessons learned from the initiatives already implemented.</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8</a:t>
            </a:fld>
            <a:endParaRPr lang="es-CL"/>
          </a:p>
        </p:txBody>
      </p:sp>
    </p:spTree>
    <p:extLst>
      <p:ext uri="{BB962C8B-B14F-4D97-AF65-F5344CB8AC3E}">
        <p14:creationId xmlns:p14="http://schemas.microsoft.com/office/powerpoint/2010/main" val="109253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To</a:t>
            </a:r>
            <a:r>
              <a:rPr lang="es-ES" dirty="0"/>
              <a:t> </a:t>
            </a:r>
            <a:r>
              <a:rPr lang="es-ES" dirty="0" err="1"/>
              <a:t>know</a:t>
            </a:r>
            <a:r>
              <a:rPr lang="es-ES" dirty="0"/>
              <a:t> </a:t>
            </a:r>
            <a:r>
              <a:rPr lang="es-ES" dirty="0" err="1"/>
              <a:t>the</a:t>
            </a:r>
            <a:r>
              <a:rPr lang="es-ES" dirty="0"/>
              <a:t> </a:t>
            </a:r>
            <a:r>
              <a:rPr lang="es-ES" dirty="0" err="1"/>
              <a:t>european</a:t>
            </a:r>
            <a:r>
              <a:rPr lang="es-ES" dirty="0"/>
              <a:t> </a:t>
            </a:r>
            <a:r>
              <a:rPr lang="es-ES" dirty="0" err="1"/>
              <a:t>norms</a:t>
            </a:r>
            <a:r>
              <a:rPr lang="es-ES" dirty="0"/>
              <a:t> </a:t>
            </a:r>
            <a:r>
              <a:rPr lang="es-ES" dirty="0" err="1"/>
              <a:t>to</a:t>
            </a:r>
            <a:r>
              <a:rPr lang="es-ES" dirty="0"/>
              <a:t> </a:t>
            </a:r>
            <a:r>
              <a:rPr lang="es-ES" dirty="0" err="1"/>
              <a:t>acces</a:t>
            </a:r>
            <a:r>
              <a:rPr lang="es-ES" dirty="0"/>
              <a:t> </a:t>
            </a:r>
            <a:r>
              <a:rPr lang="es-ES" dirty="0" err="1"/>
              <a:t>to</a:t>
            </a:r>
            <a:r>
              <a:rPr lang="es-ES" dirty="0"/>
              <a:t> new </a:t>
            </a:r>
            <a:r>
              <a:rPr lang="es-ES" dirty="0" err="1"/>
              <a:t>market</a:t>
            </a:r>
            <a:r>
              <a:rPr lang="es-ES" dirty="0"/>
              <a:t> </a:t>
            </a:r>
            <a:r>
              <a:rPr lang="es-ES" dirty="0" err="1"/>
              <a:t>to</a:t>
            </a:r>
            <a:r>
              <a:rPr lang="es-ES" dirty="0"/>
              <a:t> </a:t>
            </a:r>
            <a:r>
              <a:rPr lang="es-ES" dirty="0" err="1"/>
              <a:t>Colombian</a:t>
            </a:r>
            <a:r>
              <a:rPr lang="es-ES" dirty="0"/>
              <a:t> textiles, </a:t>
            </a:r>
            <a:r>
              <a:rPr lang="es-ES" dirty="0" err="1"/>
              <a:t>to</a:t>
            </a:r>
            <a:r>
              <a:rPr lang="es-ES" dirty="0"/>
              <a:t> </a:t>
            </a:r>
            <a:r>
              <a:rPr lang="es-ES" dirty="0" err="1"/>
              <a:t>know</a:t>
            </a:r>
            <a:r>
              <a:rPr lang="es-ES" dirty="0"/>
              <a:t> </a:t>
            </a:r>
            <a:r>
              <a:rPr lang="es-ES" dirty="0" err="1"/>
              <a:t>good</a:t>
            </a:r>
            <a:r>
              <a:rPr lang="es-ES" dirty="0"/>
              <a:t> </a:t>
            </a:r>
            <a:r>
              <a:rPr lang="es-ES" dirty="0" err="1"/>
              <a:t>practices</a:t>
            </a:r>
            <a:r>
              <a:rPr lang="es-ES" dirty="0"/>
              <a:t> </a:t>
            </a:r>
            <a:r>
              <a:rPr lang="es-ES" dirty="0" err="1"/>
              <a:t>of</a:t>
            </a:r>
            <a:r>
              <a:rPr lang="es-ES" dirty="0"/>
              <a:t> </a:t>
            </a:r>
            <a:r>
              <a:rPr lang="es-ES" dirty="0" err="1"/>
              <a:t>sustainability</a:t>
            </a:r>
            <a:r>
              <a:rPr lang="es-ES" dirty="0"/>
              <a:t> and </a:t>
            </a:r>
            <a:r>
              <a:rPr lang="es-ES" dirty="0" err="1"/>
              <a:t>circularity</a:t>
            </a:r>
            <a:r>
              <a:rPr lang="es-ES" dirty="0"/>
              <a:t>, in </a:t>
            </a:r>
            <a:r>
              <a:rPr lang="es-ES" dirty="0" err="1"/>
              <a:t>this</a:t>
            </a:r>
            <a:r>
              <a:rPr lang="es-ES" dirty="0"/>
              <a:t> case. </a:t>
            </a:r>
            <a:r>
              <a:rPr lang="es-ES" dirty="0" err="1"/>
              <a:t>This</a:t>
            </a:r>
            <a:r>
              <a:rPr lang="es-ES" dirty="0"/>
              <a:t> </a:t>
            </a:r>
            <a:r>
              <a:rPr lang="es-ES" dirty="0" err="1"/>
              <a:t>initiative</a:t>
            </a:r>
            <a:r>
              <a:rPr lang="es-ES" dirty="0"/>
              <a:t> </a:t>
            </a:r>
            <a:r>
              <a:rPr lang="es-ES" dirty="0" err="1"/>
              <a:t>end</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11</a:t>
            </a:fld>
            <a:endParaRPr lang="es-CL"/>
          </a:p>
        </p:txBody>
      </p:sp>
    </p:spTree>
    <p:extLst>
      <p:ext uri="{BB962C8B-B14F-4D97-AF65-F5344CB8AC3E}">
        <p14:creationId xmlns:p14="http://schemas.microsoft.com/office/powerpoint/2010/main" val="294507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 are different evaluation routes or pathways of the initiative presented. But in both modalities, there is a preliminary evaluation, and if this preliminary evaluation is successful, it moves to a second stage where the proposal and budget must be designed in more detail.</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12</a:t>
            </a:fld>
            <a:endParaRPr lang="es-CL"/>
          </a:p>
        </p:txBody>
      </p:sp>
    </p:spTree>
    <p:extLst>
      <p:ext uri="{BB962C8B-B14F-4D97-AF65-F5344CB8AC3E}">
        <p14:creationId xmlns:p14="http://schemas.microsoft.com/office/powerpoint/2010/main" val="101269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Sometimes, due to necessity or motivation, we try to generate partnerships from different countries and that's it, that's it. It is important to understand that it is a very competitive fund, so it is important to make alliances with leading and relevant actors within the selected countries, ensuring that the main beneficiary has an important role in addressing the development challenge, that the first offeror is a country of the Latin American context that has already addressed the issue with good results and a European country with experience in solving the development challenge</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14</a:t>
            </a:fld>
            <a:endParaRPr lang="es-CL"/>
          </a:p>
        </p:txBody>
      </p:sp>
    </p:spTree>
    <p:extLst>
      <p:ext uri="{BB962C8B-B14F-4D97-AF65-F5344CB8AC3E}">
        <p14:creationId xmlns:p14="http://schemas.microsoft.com/office/powerpoint/2010/main" val="118884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Thank you very much. That was the presentation. I thank </a:t>
            </a:r>
            <a:r>
              <a:rPr lang="en-US" dirty="0" err="1"/>
              <a:t>ConValores</a:t>
            </a:r>
            <a:r>
              <a:rPr lang="en-US" dirty="0"/>
              <a:t> for the space. I hope it was useful And well, as I told you, we as </a:t>
            </a:r>
            <a:r>
              <a:rPr lang="en-US" dirty="0" err="1"/>
              <a:t>Finnova</a:t>
            </a:r>
            <a:r>
              <a:rPr lang="en-US" dirty="0"/>
              <a:t>, we are interested in promoting this type of initiatives, so if you have any idea that you think can be competitive and innovative, and you lack partners and technical support, do not hesitate to write to me. Thank you very much, it was </a:t>
            </a:r>
            <a:r>
              <a:rPr lang="en-US"/>
              <a:t>a pleasure.</a:t>
            </a:r>
            <a:endParaRPr lang="es-CL" dirty="0"/>
          </a:p>
        </p:txBody>
      </p:sp>
      <p:sp>
        <p:nvSpPr>
          <p:cNvPr id="4" name="Marcador de número de diapositiva 3"/>
          <p:cNvSpPr>
            <a:spLocks noGrp="1"/>
          </p:cNvSpPr>
          <p:nvPr>
            <p:ph type="sldNum" sz="quarter" idx="5"/>
          </p:nvPr>
        </p:nvSpPr>
        <p:spPr/>
        <p:txBody>
          <a:bodyPr/>
          <a:lstStyle/>
          <a:p>
            <a:fld id="{65DF50E7-527F-48BE-8FF0-C06BB39D745A}" type="slidenum">
              <a:rPr lang="es-CL" smtClean="0"/>
              <a:t>15</a:t>
            </a:fld>
            <a:endParaRPr lang="es-CL"/>
          </a:p>
        </p:txBody>
      </p:sp>
    </p:spTree>
    <p:extLst>
      <p:ext uri="{BB962C8B-B14F-4D97-AF65-F5344CB8AC3E}">
        <p14:creationId xmlns:p14="http://schemas.microsoft.com/office/powerpoint/2010/main" val="300794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6697B-53BD-7D5E-9FC2-086F787AA8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64DD2DD-D34A-9BC2-3C62-6F6C796C2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46A2CE81-7CF4-3E7B-1F77-5625CD383DDE}"/>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5" name="Marcador de pie de página 4">
            <a:extLst>
              <a:ext uri="{FF2B5EF4-FFF2-40B4-BE49-F238E27FC236}">
                <a16:creationId xmlns:a16="http://schemas.microsoft.com/office/drawing/2014/main" id="{1CCA6519-BBE9-619D-6062-7A5813CEED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D24B24B-0510-3515-A9EC-426A9DA5275C}"/>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281275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E1A6E-BF74-D77C-2AE6-9DEACDC500C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230EA7A-A189-5459-A605-C4AE9B69DB6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02623E3-3940-4B86-AF7A-1CAF9DB659B4}"/>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5" name="Marcador de pie de página 4">
            <a:extLst>
              <a:ext uri="{FF2B5EF4-FFF2-40B4-BE49-F238E27FC236}">
                <a16:creationId xmlns:a16="http://schemas.microsoft.com/office/drawing/2014/main" id="{7FEC87FF-AD35-DE93-C184-A2D8181A5B3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856745F-6CCF-3738-E33F-97AA8FE37ABD}"/>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155245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0E512B-CFBE-2DD3-1E13-72FA2F2D40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4001D97-5E2D-DA4C-CD9D-47083FFAB78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9FAC215-B045-718C-EBA0-19D2E6E8881F}"/>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5" name="Marcador de pie de página 4">
            <a:extLst>
              <a:ext uri="{FF2B5EF4-FFF2-40B4-BE49-F238E27FC236}">
                <a16:creationId xmlns:a16="http://schemas.microsoft.com/office/drawing/2014/main" id="{0F67A639-A62A-15C0-F1C5-2873A72ABC1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8B8CF40-45E8-038C-C66D-AD413E945636}"/>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357036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6E8E-D616-3410-8B31-38FB72067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3F0732-D7A9-9585-8D7C-DB6261DF8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798EDE-A347-BA11-EED0-A5C2BE9C3AD2}"/>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5" name="Footer Placeholder 4">
            <a:extLst>
              <a:ext uri="{FF2B5EF4-FFF2-40B4-BE49-F238E27FC236}">
                <a16:creationId xmlns:a16="http://schemas.microsoft.com/office/drawing/2014/main" id="{D640E94D-EEFD-9252-464C-A48B78B443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34E47-42C3-ACA6-8221-D6E88B1442E8}"/>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778314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C755-6F27-4EBB-9D7C-958C31B1D8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1538C1-D4C0-06D8-E593-AD361860E1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88EC6-C7A9-DEDB-48E0-45CDCA12A68E}"/>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5" name="Footer Placeholder 4">
            <a:extLst>
              <a:ext uri="{FF2B5EF4-FFF2-40B4-BE49-F238E27FC236}">
                <a16:creationId xmlns:a16="http://schemas.microsoft.com/office/drawing/2014/main" id="{5654C753-14F0-A8D8-0796-C39A169F1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918F40-04B6-2E1F-8724-414D9FC5BC0C}"/>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224296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0F82-64C1-DC6A-2B05-20776C9F0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CB640E-18E4-2DF8-E8DF-1F4CB9C2F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FAF90-822D-2D6A-830C-CF58ADC4D67C}"/>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5" name="Footer Placeholder 4">
            <a:extLst>
              <a:ext uri="{FF2B5EF4-FFF2-40B4-BE49-F238E27FC236}">
                <a16:creationId xmlns:a16="http://schemas.microsoft.com/office/drawing/2014/main" id="{73E993D4-096C-0102-82BC-AD95219EC7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CD88C-1A74-5B4D-F36B-60EE5E8E6B54}"/>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262113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ADA5-99A4-2B07-7B1C-77E5879B02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707A0B-A7BE-96F5-6B5A-AE175352B8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F1505D-AAF4-9DA9-0243-74DC15D7F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993DB6-6EB2-5295-C5B6-52D3FBCF6D51}"/>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6" name="Footer Placeholder 5">
            <a:extLst>
              <a:ext uri="{FF2B5EF4-FFF2-40B4-BE49-F238E27FC236}">
                <a16:creationId xmlns:a16="http://schemas.microsoft.com/office/drawing/2014/main" id="{E4C0634A-51FF-7FDE-8D23-46D4B34D8E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0AD633-A07E-0F96-D1EF-E5B0439387FE}"/>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326641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1F2A-A43B-2F7F-F187-18249531B5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D230BA-9BAC-FF1F-2966-EE588EDC2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5F5E9-28EA-45E5-8553-CEE67659F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00168C-C3CD-CCE3-5007-99BE41F46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966FE9-F7A3-6000-03B4-129887D644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245907-5165-E527-435F-ADFB1EB55AF1}"/>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8" name="Footer Placeholder 7">
            <a:extLst>
              <a:ext uri="{FF2B5EF4-FFF2-40B4-BE49-F238E27FC236}">
                <a16:creationId xmlns:a16="http://schemas.microsoft.com/office/drawing/2014/main" id="{ADC46483-AF50-3A68-B9B6-E0D3A9E7B1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9BC1BC-B5EB-9C82-7EE9-2EB1827ACCF6}"/>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137510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D98F-1B98-AD53-F0AF-54BE1ECE52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B5F991-2802-7B95-A39D-97719D2D1CEB}"/>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4" name="Footer Placeholder 3">
            <a:extLst>
              <a:ext uri="{FF2B5EF4-FFF2-40B4-BE49-F238E27FC236}">
                <a16:creationId xmlns:a16="http://schemas.microsoft.com/office/drawing/2014/main" id="{282B3462-4209-D549-A542-8486CB1A10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BD94EB-0A78-0E2F-AE63-51386F2582BF}"/>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239795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9F71E-4A93-8791-0E6E-DB5D05A78F9B}"/>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3" name="Footer Placeholder 2">
            <a:extLst>
              <a:ext uri="{FF2B5EF4-FFF2-40B4-BE49-F238E27FC236}">
                <a16:creationId xmlns:a16="http://schemas.microsoft.com/office/drawing/2014/main" id="{B4D2B179-8432-4935-793E-CD10469166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FC955E-9D55-695C-5ABE-6FE728CCACF1}"/>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21074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FD39-0BD2-1195-4B82-24315F63A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3563E6-5379-A5FD-24F8-94A019FE1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D231F8-CE7A-A10D-C787-6A47798E5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F127B-F825-3961-966A-8494786497B0}"/>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6" name="Footer Placeholder 5">
            <a:extLst>
              <a:ext uri="{FF2B5EF4-FFF2-40B4-BE49-F238E27FC236}">
                <a16:creationId xmlns:a16="http://schemas.microsoft.com/office/drawing/2014/main" id="{67AF0C1D-0C5A-11CD-D40D-331E56557E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87AF25-88EF-3839-26AE-335E88F31E47}"/>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17131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8EC92-5745-91FB-D95A-E9515D4537A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79568C3-054A-15B2-36E8-DFCE5CB0C3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2514E4C-252C-85D0-E7A4-E14379B6FEB9}"/>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5" name="Marcador de pie de página 4">
            <a:extLst>
              <a:ext uri="{FF2B5EF4-FFF2-40B4-BE49-F238E27FC236}">
                <a16:creationId xmlns:a16="http://schemas.microsoft.com/office/drawing/2014/main" id="{E4D0968D-30A7-D76C-E770-4564530725D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FDB379-B7DF-683B-EB8C-FEF1235335FE}"/>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369467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A10F-3A77-5604-EE42-420D4904F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2FD6AC-4645-36D9-0135-34ED6ABD5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CE2246-5504-98EA-CF91-3ED657149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84655-3362-BB24-0901-A011685103F4}"/>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6" name="Footer Placeholder 5">
            <a:extLst>
              <a:ext uri="{FF2B5EF4-FFF2-40B4-BE49-F238E27FC236}">
                <a16:creationId xmlns:a16="http://schemas.microsoft.com/office/drawing/2014/main" id="{F266BFFD-9CCD-18E4-BFBB-B291D8B388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EC3453-AF08-E373-08F4-F5AF4BC0F6DF}"/>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1935539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5611-9468-0720-4BA1-9C52A439EA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F958F0-B364-CA25-3E24-3A0B77E000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2B3F25-6E4F-CF3D-6075-A2F03F8FDECE}"/>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5" name="Footer Placeholder 4">
            <a:extLst>
              <a:ext uri="{FF2B5EF4-FFF2-40B4-BE49-F238E27FC236}">
                <a16:creationId xmlns:a16="http://schemas.microsoft.com/office/drawing/2014/main" id="{BB570AB0-6EC9-F5FC-D858-F843D208F4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9B682-8235-9C8A-007C-C208DC02EFA5}"/>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2332519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D169A-8CD7-98C4-A511-AE2253BEC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EE84B-F531-57EE-AE99-83B13903CE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E1DBD6-2CD3-C1F0-0E8E-B032B3087B2B}"/>
              </a:ext>
            </a:extLst>
          </p:cNvPr>
          <p:cNvSpPr>
            <a:spLocks noGrp="1"/>
          </p:cNvSpPr>
          <p:nvPr>
            <p:ph type="dt" sz="half" idx="10"/>
          </p:nvPr>
        </p:nvSpPr>
        <p:spPr/>
        <p:txBody>
          <a:bodyPr/>
          <a:lstStyle/>
          <a:p>
            <a:fld id="{659B9AFB-9A1E-4C55-872F-C0690A9E17E2}" type="datetimeFigureOut">
              <a:rPr lang="en-GB" smtClean="0"/>
              <a:t>22/11/2023</a:t>
            </a:fld>
            <a:endParaRPr lang="en-GB"/>
          </a:p>
        </p:txBody>
      </p:sp>
      <p:sp>
        <p:nvSpPr>
          <p:cNvPr id="5" name="Footer Placeholder 4">
            <a:extLst>
              <a:ext uri="{FF2B5EF4-FFF2-40B4-BE49-F238E27FC236}">
                <a16:creationId xmlns:a16="http://schemas.microsoft.com/office/drawing/2014/main" id="{602B600B-3DFB-F20A-4B91-C5DE63F54E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715B7C-6E27-A0B5-53EE-5E12576FAD15}"/>
              </a:ext>
            </a:extLst>
          </p:cNvPr>
          <p:cNvSpPr>
            <a:spLocks noGrp="1"/>
          </p:cNvSpPr>
          <p:nvPr>
            <p:ph type="sldNum" sz="quarter" idx="12"/>
          </p:nvPr>
        </p:nvSpPr>
        <p:spPr/>
        <p:txBody>
          <a:bodyPr/>
          <a:lstStyle/>
          <a:p>
            <a:fld id="{FBD534F9-67A5-4A4B-ACCE-D523E829CFF2}" type="slidenum">
              <a:rPr lang="en-GB" smtClean="0"/>
              <a:t>‹Nº›</a:t>
            </a:fld>
            <a:endParaRPr lang="en-GB"/>
          </a:p>
        </p:txBody>
      </p:sp>
    </p:spTree>
    <p:extLst>
      <p:ext uri="{BB962C8B-B14F-4D97-AF65-F5344CB8AC3E}">
        <p14:creationId xmlns:p14="http://schemas.microsoft.com/office/powerpoint/2010/main" val="1134242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11284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57424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67061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6291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83136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594312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9417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15247-C30C-C535-7186-BF19AE3664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CEA5165-4B57-D657-9DE0-F1BF53763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17A63FA-1704-7A9C-30AE-8429D8B1F236}"/>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5" name="Marcador de pie de página 4">
            <a:extLst>
              <a:ext uri="{FF2B5EF4-FFF2-40B4-BE49-F238E27FC236}">
                <a16:creationId xmlns:a16="http://schemas.microsoft.com/office/drawing/2014/main" id="{34627BB2-C127-81C6-E97A-750D394BA67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85CBC1B-66C7-F566-84AA-5A4AF69BADAF}"/>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345063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597260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49669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88428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93025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617E3-CD47-8D43-9979-5387FF6F8F5B}"/>
              </a:ext>
            </a:extLst>
          </p:cNvPr>
          <p:cNvSpPr>
            <a:spLocks noGrp="1"/>
          </p:cNvSpPr>
          <p:nvPr>
            <p:ph type="title"/>
          </p:nvPr>
        </p:nvSpPr>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308011-01B1-2F44-A4BE-E9DFA10036CB}"/>
              </a:ext>
            </a:extLst>
          </p:cNvPr>
          <p:cNvSpPr>
            <a:spLocks noGrp="1"/>
          </p:cNvSpPr>
          <p:nvPr>
            <p:ph type="body"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0DC8C8-D198-5D47-860F-A760CAFD97D0}"/>
              </a:ext>
            </a:extLst>
          </p:cNvPr>
          <p:cNvSpPr>
            <a:spLocks noGrp="1"/>
          </p:cNvSpPr>
          <p:nvPr>
            <p:ph type="dt" sz="half" idx="10"/>
          </p:nvPr>
        </p:nvSpPr>
        <p:spPr/>
        <p:txBody>
          <a:bodyPr/>
          <a:lstStyle/>
          <a:p>
            <a:fld id="{DF4A7531-E184-974A-AD94-C27359D02887}" type="datetimeFigureOut">
              <a:rPr lang="es-ES" smtClean="0"/>
              <a:t>22/11/2023</a:t>
            </a:fld>
            <a:endParaRPr lang="es-ES"/>
          </a:p>
        </p:txBody>
      </p:sp>
      <p:sp>
        <p:nvSpPr>
          <p:cNvPr id="5" name="Marcador de pie de página 4">
            <a:extLst>
              <a:ext uri="{FF2B5EF4-FFF2-40B4-BE49-F238E27FC236}">
                <a16:creationId xmlns:a16="http://schemas.microsoft.com/office/drawing/2014/main" id="{FA9EA146-16CF-5E4C-A026-F747A4A4FA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B8BB79-0868-C947-B45B-0D117A80B3CC}"/>
              </a:ext>
            </a:extLst>
          </p:cNvPr>
          <p:cNvSpPr>
            <a:spLocks noGrp="1"/>
          </p:cNvSpPr>
          <p:nvPr>
            <p:ph type="sldNum" sz="quarter" idx="12"/>
          </p:nvPr>
        </p:nvSpPr>
        <p:spPr/>
        <p:txBody>
          <a:bodyPr/>
          <a:lstStyle/>
          <a:p>
            <a:fld id="{7755F295-BC5F-694A-9347-A6500F76D3F5}" type="slidenum">
              <a:rPr lang="es-ES" smtClean="0"/>
              <a:t>‹Nº›</a:t>
            </a:fld>
            <a:endParaRPr lang="es-ES"/>
          </a:p>
        </p:txBody>
      </p:sp>
    </p:spTree>
    <p:extLst>
      <p:ext uri="{BB962C8B-B14F-4D97-AF65-F5344CB8AC3E}">
        <p14:creationId xmlns:p14="http://schemas.microsoft.com/office/powerpoint/2010/main" val="314716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657D4-21B0-9957-8B38-F5A6624DA58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170EE07-5BA0-AEAF-80CB-A1AF01DAE3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EA1AD1A-1A3B-D060-F1A2-07604E799EA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47AA954-0CE2-2CFD-7337-6D7D30A6D464}"/>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6" name="Marcador de pie de página 5">
            <a:extLst>
              <a:ext uri="{FF2B5EF4-FFF2-40B4-BE49-F238E27FC236}">
                <a16:creationId xmlns:a16="http://schemas.microsoft.com/office/drawing/2014/main" id="{AAA5AC56-DE11-41EF-2A82-66060C26A6B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D98D867-7B22-58F0-53F5-FDBE02AAD656}"/>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38571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AD6EC-6E18-73EE-04D8-C997D1D88D7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C12070-11EB-2A15-D961-96FA8595C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53CA9A-09AE-78C5-510A-8F806B5FFAF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ABB08BA-E525-06B0-7495-C23B26E63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FB733B-EC8E-37DF-8E9B-0C68E51CC7E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C30A3990-30E9-2E8A-1EDE-0CAB31D8463B}"/>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8" name="Marcador de pie de página 7">
            <a:extLst>
              <a:ext uri="{FF2B5EF4-FFF2-40B4-BE49-F238E27FC236}">
                <a16:creationId xmlns:a16="http://schemas.microsoft.com/office/drawing/2014/main" id="{5F0F0412-209F-45E1-E6AD-64F3E9B69297}"/>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8BAB1EB-EBCC-51A9-29DE-6948FD99E375}"/>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387696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0E95B-D4A7-D54C-D969-B1BF5E9B1F6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B27D55C-F7C1-FF02-F1B8-9884231C5ACF}"/>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4" name="Marcador de pie de página 3">
            <a:extLst>
              <a:ext uri="{FF2B5EF4-FFF2-40B4-BE49-F238E27FC236}">
                <a16:creationId xmlns:a16="http://schemas.microsoft.com/office/drawing/2014/main" id="{FC9597B5-3654-1ADB-09CB-E8C4BA689B3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BE0FB95-D027-A2A6-FEEA-A64066A02784}"/>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275567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FBBF5-1697-795E-4709-165DDD0B3327}"/>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3" name="Marcador de pie de página 2">
            <a:extLst>
              <a:ext uri="{FF2B5EF4-FFF2-40B4-BE49-F238E27FC236}">
                <a16:creationId xmlns:a16="http://schemas.microsoft.com/office/drawing/2014/main" id="{1B44C09E-0020-DA88-901A-A2B64171FB7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E646CE9-30B9-8E66-438D-61B20F327692}"/>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246821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06522-5772-B11D-C2B6-09BAE70564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DACFF70-B956-9AB2-D431-5B794FBF1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355D274-A8A2-9246-958F-3EBE5C645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3F8F8C-CD1A-129B-91FD-37E4C5733ED3}"/>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6" name="Marcador de pie de página 5">
            <a:extLst>
              <a:ext uri="{FF2B5EF4-FFF2-40B4-BE49-F238E27FC236}">
                <a16:creationId xmlns:a16="http://schemas.microsoft.com/office/drawing/2014/main" id="{E572A682-F4DC-7A9B-453D-6966592CE47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0C09E5D-26D3-67A7-39AD-9B8F6B8DF9E7}"/>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242811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88674-1E81-5606-2B8A-683E7C07FC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E9C0C55E-1F14-E882-5EF0-65B3A3E5B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64CDCAB-5B00-6F29-D4AF-AB9322233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B7D493-4E47-61A4-17B7-45D6BCE44467}"/>
              </a:ext>
            </a:extLst>
          </p:cNvPr>
          <p:cNvSpPr>
            <a:spLocks noGrp="1"/>
          </p:cNvSpPr>
          <p:nvPr>
            <p:ph type="dt" sz="half" idx="10"/>
          </p:nvPr>
        </p:nvSpPr>
        <p:spPr/>
        <p:txBody>
          <a:bodyPr/>
          <a:lstStyle/>
          <a:p>
            <a:fld id="{5E7DA42F-05A7-481A-B9DE-871C10A9972C}" type="datetimeFigureOut">
              <a:rPr lang="es-CL" smtClean="0"/>
              <a:t>22-11-2023</a:t>
            </a:fld>
            <a:endParaRPr lang="es-CL"/>
          </a:p>
        </p:txBody>
      </p:sp>
      <p:sp>
        <p:nvSpPr>
          <p:cNvPr id="6" name="Marcador de pie de página 5">
            <a:extLst>
              <a:ext uri="{FF2B5EF4-FFF2-40B4-BE49-F238E27FC236}">
                <a16:creationId xmlns:a16="http://schemas.microsoft.com/office/drawing/2014/main" id="{17916D95-AEAA-AA89-C906-E65891AA02D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AEC1DC4-5C50-0E2A-780C-EF51B2451199}"/>
              </a:ext>
            </a:extLst>
          </p:cNvPr>
          <p:cNvSpPr>
            <a:spLocks noGrp="1"/>
          </p:cNvSpPr>
          <p:nvPr>
            <p:ph type="sldNum" sz="quarter" idx="12"/>
          </p:nvPr>
        </p:nvSpPr>
        <p:spPr/>
        <p:txBody>
          <a:bodyPr/>
          <a:lstStyle/>
          <a:p>
            <a:fld id="{3A85D09B-8333-4D3F-A1A3-52F0B15AFA0F}" type="slidenum">
              <a:rPr lang="es-CL" smtClean="0"/>
              <a:t>‹Nº›</a:t>
            </a:fld>
            <a:endParaRPr lang="es-CL"/>
          </a:p>
        </p:txBody>
      </p:sp>
    </p:spTree>
    <p:extLst>
      <p:ext uri="{BB962C8B-B14F-4D97-AF65-F5344CB8AC3E}">
        <p14:creationId xmlns:p14="http://schemas.microsoft.com/office/powerpoint/2010/main" val="25564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D9F1F14-4A26-85FE-B8DD-193F6931B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CFF8DC7-C9B9-ECDD-824B-2249A8E70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11D8420-E422-6D47-BF2B-0BEFE0FE1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A42F-05A7-481A-B9DE-871C10A9972C}" type="datetimeFigureOut">
              <a:rPr lang="es-CL" smtClean="0"/>
              <a:t>22-11-2023</a:t>
            </a:fld>
            <a:endParaRPr lang="es-CL"/>
          </a:p>
        </p:txBody>
      </p:sp>
      <p:sp>
        <p:nvSpPr>
          <p:cNvPr id="5" name="Marcador de pie de página 4">
            <a:extLst>
              <a:ext uri="{FF2B5EF4-FFF2-40B4-BE49-F238E27FC236}">
                <a16:creationId xmlns:a16="http://schemas.microsoft.com/office/drawing/2014/main" id="{579BCD72-D301-496E-7CF6-F064F2D15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723B043-51AF-442A-199E-09C17EB67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5D09B-8333-4D3F-A1A3-52F0B15AFA0F}" type="slidenum">
              <a:rPr lang="es-CL" smtClean="0"/>
              <a:t>‹Nº›</a:t>
            </a:fld>
            <a:endParaRPr lang="es-CL"/>
          </a:p>
        </p:txBody>
      </p:sp>
    </p:spTree>
    <p:extLst>
      <p:ext uri="{BB962C8B-B14F-4D97-AF65-F5344CB8AC3E}">
        <p14:creationId xmlns:p14="http://schemas.microsoft.com/office/powerpoint/2010/main" val="5913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320E-42D5-1AFD-289C-C4A1425CFA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4AA4EE-89F2-0149-4EB0-F5254AB7C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FB44F8-9BA2-68EE-0424-B822EFEFF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9AFB-9A1E-4C55-872F-C0690A9E17E2}" type="datetimeFigureOut">
              <a:rPr lang="en-GB" smtClean="0"/>
              <a:t>22/11/2023</a:t>
            </a:fld>
            <a:endParaRPr lang="en-GB"/>
          </a:p>
        </p:txBody>
      </p:sp>
      <p:sp>
        <p:nvSpPr>
          <p:cNvPr id="5" name="Footer Placeholder 4">
            <a:extLst>
              <a:ext uri="{FF2B5EF4-FFF2-40B4-BE49-F238E27FC236}">
                <a16:creationId xmlns:a16="http://schemas.microsoft.com/office/drawing/2014/main" id="{5A27F026-E8FF-58C1-44D3-46DE5BCD6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035398-F686-687B-3690-6F3962326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34F9-67A5-4A4B-ACCE-D523E829CFF2}" type="slidenum">
              <a:rPr lang="en-GB" smtClean="0"/>
              <a:t>‹Nº›</a:t>
            </a:fld>
            <a:endParaRPr lang="en-GB"/>
          </a:p>
        </p:txBody>
      </p:sp>
    </p:spTree>
    <p:extLst>
      <p:ext uri="{BB962C8B-B14F-4D97-AF65-F5344CB8AC3E}">
        <p14:creationId xmlns:p14="http://schemas.microsoft.com/office/powerpoint/2010/main" val="4175458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453386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ichel.lapierre@finnova.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40F9C7E-0970-DF84-6CBA-C2FBDCC36A08}"/>
              </a:ext>
            </a:extLst>
          </p:cNvPr>
          <p:cNvPicPr>
            <a:picLocks noChangeAspect="1"/>
          </p:cNvPicPr>
          <p:nvPr/>
        </p:nvPicPr>
        <p:blipFill rotWithShape="1">
          <a:blip r:embed="rId3">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917EF138-1426-A8B7-B981-625DE749810E}"/>
              </a:ext>
            </a:extLst>
          </p:cNvPr>
          <p:cNvSpPr>
            <a:spLocks noGrp="1"/>
          </p:cNvSpPr>
          <p:nvPr>
            <p:ph type="ctrTitle"/>
          </p:nvPr>
        </p:nvSpPr>
        <p:spPr>
          <a:xfrm>
            <a:off x="1750741" y="1122362"/>
            <a:ext cx="9144000" cy="2900518"/>
          </a:xfrm>
        </p:spPr>
        <p:txBody>
          <a:bodyPr>
            <a:normAutofit/>
          </a:bodyPr>
          <a:lstStyle/>
          <a:p>
            <a:r>
              <a:rPr lang="es-ES" dirty="0">
                <a:solidFill>
                  <a:srgbClr val="FFFFFF"/>
                </a:solidFill>
              </a:rPr>
              <a:t>Triangular </a:t>
            </a:r>
            <a:r>
              <a:rPr lang="es-ES" dirty="0" err="1">
                <a:solidFill>
                  <a:srgbClr val="FFFFFF"/>
                </a:solidFill>
              </a:rPr>
              <a:t>Cooperation</a:t>
            </a:r>
            <a:r>
              <a:rPr lang="es-ES" dirty="0">
                <a:solidFill>
                  <a:srgbClr val="FFFFFF"/>
                </a:solidFill>
              </a:rPr>
              <a:t>.</a:t>
            </a:r>
            <a:br>
              <a:rPr lang="es-ES" dirty="0">
                <a:solidFill>
                  <a:srgbClr val="FFFFFF"/>
                </a:solidFill>
              </a:rPr>
            </a:br>
            <a:r>
              <a:rPr lang="es-ES" dirty="0">
                <a:solidFill>
                  <a:srgbClr val="FFFFFF"/>
                </a:solidFill>
              </a:rPr>
              <a:t>EU-LATAM</a:t>
            </a:r>
            <a:endParaRPr lang="en-GB" dirty="0">
              <a:solidFill>
                <a:srgbClr val="FFFFFF"/>
              </a:solidFill>
            </a:endParaRPr>
          </a:p>
        </p:txBody>
      </p:sp>
      <p:sp>
        <p:nvSpPr>
          <p:cNvPr id="3" name="Subtitle 2">
            <a:extLst>
              <a:ext uri="{FF2B5EF4-FFF2-40B4-BE49-F238E27FC236}">
                <a16:creationId xmlns:a16="http://schemas.microsoft.com/office/drawing/2014/main" id="{FD4C0B7C-E7BF-0228-36E5-60BFBC648E6B}"/>
              </a:ext>
            </a:extLst>
          </p:cNvPr>
          <p:cNvSpPr>
            <a:spLocks noGrp="1"/>
          </p:cNvSpPr>
          <p:nvPr>
            <p:ph type="subTitle" idx="1"/>
          </p:nvPr>
        </p:nvSpPr>
        <p:spPr>
          <a:xfrm>
            <a:off x="1641987" y="4159404"/>
            <a:ext cx="9144000" cy="1098395"/>
          </a:xfrm>
        </p:spPr>
        <p:txBody>
          <a:bodyPr>
            <a:normAutofit/>
          </a:bodyPr>
          <a:lstStyle/>
          <a:p>
            <a:r>
              <a:rPr lang="es-ES" dirty="0">
                <a:solidFill>
                  <a:srgbClr val="FFFFFF"/>
                </a:solidFill>
              </a:rPr>
              <a:t>Michel Lapierre Robles, Director LATAM-UE</a:t>
            </a:r>
          </a:p>
          <a:p>
            <a:r>
              <a:rPr lang="es-ES" dirty="0">
                <a:solidFill>
                  <a:srgbClr val="FFFFFF"/>
                </a:solidFill>
              </a:rPr>
              <a:t>michel.lapierre@finnova.eu</a:t>
            </a:r>
            <a:endParaRPr lang="en-GB" dirty="0">
              <a:solidFill>
                <a:srgbClr val="FFFFFF"/>
              </a:solidFill>
            </a:endParaRPr>
          </a:p>
        </p:txBody>
      </p:sp>
      <p:pic>
        <p:nvPicPr>
          <p:cNvPr id="5" name="Imagen 66" descr="Imagen que contiene Icono&#10;&#10;Descripción generada automáticamente">
            <a:extLst>
              <a:ext uri="{FF2B5EF4-FFF2-40B4-BE49-F238E27FC236}">
                <a16:creationId xmlns:a16="http://schemas.microsoft.com/office/drawing/2014/main" id="{EB58B233-3671-3A0A-214A-5307DBC47FBA}"/>
              </a:ext>
            </a:extLst>
          </p:cNvPr>
          <p:cNvPicPr>
            <a:picLocks noChangeAspect="1"/>
          </p:cNvPicPr>
          <p:nvPr/>
        </p:nvPicPr>
        <p:blipFill>
          <a:blip r:embed="rId4"/>
          <a:stretch>
            <a:fillRect/>
          </a:stretch>
        </p:blipFill>
        <p:spPr>
          <a:xfrm>
            <a:off x="8673250" y="69920"/>
            <a:ext cx="3356160" cy="915918"/>
          </a:xfrm>
          <a:prstGeom prst="rect">
            <a:avLst/>
          </a:prstGeom>
        </p:spPr>
      </p:pic>
    </p:spTree>
    <p:extLst>
      <p:ext uri="{BB962C8B-B14F-4D97-AF65-F5344CB8AC3E}">
        <p14:creationId xmlns:p14="http://schemas.microsoft.com/office/powerpoint/2010/main" val="16597628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08890" y="2"/>
            <a:ext cx="5260622" cy="1354666"/>
            <a:chOff x="0" y="0"/>
            <a:chExt cx="1729731" cy="689855"/>
          </a:xfrm>
        </p:grpSpPr>
        <p:sp>
          <p:nvSpPr>
            <p:cNvPr id="3" name="Freeform 3"/>
            <p:cNvSpPr/>
            <p:nvPr/>
          </p:nvSpPr>
          <p:spPr>
            <a:xfrm>
              <a:off x="0" y="0"/>
              <a:ext cx="1729731" cy="689855"/>
            </a:xfrm>
            <a:custGeom>
              <a:avLst/>
              <a:gdLst/>
              <a:ahLst/>
              <a:cxnLst/>
              <a:rect l="l" t="t" r="r" b="b"/>
              <a:pathLst>
                <a:path w="1729731" h="689855">
                  <a:moveTo>
                    <a:pt x="10609" y="0"/>
                  </a:moveTo>
                  <a:lnTo>
                    <a:pt x="1719122" y="0"/>
                  </a:lnTo>
                  <a:cubicBezTo>
                    <a:pt x="1724981" y="0"/>
                    <a:pt x="1729731" y="4750"/>
                    <a:pt x="1729731" y="10609"/>
                  </a:cubicBezTo>
                  <a:lnTo>
                    <a:pt x="1729731" y="679246"/>
                  </a:lnTo>
                  <a:cubicBezTo>
                    <a:pt x="1729731" y="682059"/>
                    <a:pt x="1728613" y="684758"/>
                    <a:pt x="1726624" y="686747"/>
                  </a:cubicBezTo>
                  <a:cubicBezTo>
                    <a:pt x="1724634" y="688737"/>
                    <a:pt x="1721936" y="689855"/>
                    <a:pt x="1719122" y="689855"/>
                  </a:cubicBezTo>
                  <a:lnTo>
                    <a:pt x="10609" y="689855"/>
                  </a:lnTo>
                  <a:cubicBezTo>
                    <a:pt x="4750" y="689855"/>
                    <a:pt x="0" y="685105"/>
                    <a:pt x="0" y="679246"/>
                  </a:cubicBezTo>
                  <a:lnTo>
                    <a:pt x="0" y="10609"/>
                  </a:lnTo>
                  <a:cubicBezTo>
                    <a:pt x="0" y="7796"/>
                    <a:pt x="1118" y="5097"/>
                    <a:pt x="3107" y="3107"/>
                  </a:cubicBezTo>
                  <a:cubicBezTo>
                    <a:pt x="5097" y="1118"/>
                    <a:pt x="7796" y="0"/>
                    <a:pt x="10609" y="0"/>
                  </a:cubicBezTo>
                  <a:close/>
                </a:path>
              </a:pathLst>
            </a:custGeom>
            <a:solidFill>
              <a:srgbClr val="813AA5"/>
            </a:solidFill>
          </p:spPr>
          <p:txBody>
            <a:bodyPr/>
            <a:lstStyle/>
            <a:p>
              <a:endParaRPr lang="es-CL" sz="1200"/>
            </a:p>
          </p:txBody>
        </p:sp>
        <p:sp>
          <p:nvSpPr>
            <p:cNvPr id="4" name="TextBox 4"/>
            <p:cNvSpPr txBox="1"/>
            <p:nvPr/>
          </p:nvSpPr>
          <p:spPr>
            <a:xfrm>
              <a:off x="0" y="9525"/>
              <a:ext cx="812800" cy="803275"/>
            </a:xfrm>
            <a:prstGeom prst="rect">
              <a:avLst/>
            </a:prstGeom>
          </p:spPr>
          <p:txBody>
            <a:bodyPr lIns="33867" tIns="33867" rIns="33867" bIns="33867" rtlCol="0" anchor="ctr"/>
            <a:lstStyle/>
            <a:p>
              <a:pPr algn="ctr">
                <a:lnSpc>
                  <a:spcPts val="1919"/>
                </a:lnSpc>
              </a:pPr>
              <a:endParaRPr sz="1200"/>
            </a:p>
          </p:txBody>
        </p:sp>
      </p:grpSp>
      <p:sp>
        <p:nvSpPr>
          <p:cNvPr id="5" name="Freeform 5"/>
          <p:cNvSpPr/>
          <p:nvPr/>
        </p:nvSpPr>
        <p:spPr>
          <a:xfrm>
            <a:off x="152534" y="5123113"/>
            <a:ext cx="11886933" cy="1402140"/>
          </a:xfrm>
          <a:custGeom>
            <a:avLst/>
            <a:gdLst/>
            <a:ahLst/>
            <a:cxnLst/>
            <a:rect l="l" t="t" r="r" b="b"/>
            <a:pathLst>
              <a:path w="17830400" h="2103210">
                <a:moveTo>
                  <a:pt x="0" y="0"/>
                </a:moveTo>
                <a:lnTo>
                  <a:pt x="17830400" y="0"/>
                </a:lnTo>
                <a:lnTo>
                  <a:pt x="17830400" y="2103211"/>
                </a:lnTo>
                <a:lnTo>
                  <a:pt x="0" y="2103211"/>
                </a:lnTo>
                <a:lnTo>
                  <a:pt x="0" y="0"/>
                </a:lnTo>
                <a:close/>
              </a:path>
            </a:pathLst>
          </a:custGeom>
          <a:blipFill>
            <a:blip r:embed="rId2"/>
            <a:stretch>
              <a:fillRect/>
            </a:stretch>
          </a:blipFill>
        </p:spPr>
        <p:txBody>
          <a:bodyPr/>
          <a:lstStyle/>
          <a:p>
            <a:endParaRPr lang="es-CL" sz="1200"/>
          </a:p>
        </p:txBody>
      </p:sp>
      <p:sp>
        <p:nvSpPr>
          <p:cNvPr id="6" name="TextBox 6"/>
          <p:cNvSpPr txBox="1"/>
          <p:nvPr/>
        </p:nvSpPr>
        <p:spPr>
          <a:xfrm>
            <a:off x="6658171" y="1833860"/>
            <a:ext cx="5054094" cy="3682547"/>
          </a:xfrm>
          <a:prstGeom prst="rect">
            <a:avLst/>
          </a:prstGeom>
        </p:spPr>
        <p:txBody>
          <a:bodyPr lIns="0" tIns="0" rIns="0" bIns="0" rtlCol="0" anchor="t">
            <a:spAutoFit/>
          </a:bodyPr>
          <a:lstStyle/>
          <a:p>
            <a:pPr>
              <a:lnSpc>
                <a:spcPts val="2379"/>
              </a:lnSpc>
            </a:pPr>
            <a:r>
              <a:rPr lang="en-US" sz="1600" dirty="0">
                <a:solidFill>
                  <a:srgbClr val="203864"/>
                </a:solidFill>
                <a:latin typeface="Open Sans Bold"/>
              </a:rPr>
              <a:t>Adelante2 window. </a:t>
            </a:r>
          </a:p>
          <a:p>
            <a:pPr>
              <a:lnSpc>
                <a:spcPts val="2379"/>
              </a:lnSpc>
            </a:pPr>
            <a:endParaRPr lang="en-US" sz="1600" dirty="0">
              <a:solidFill>
                <a:srgbClr val="203864"/>
              </a:solidFill>
              <a:latin typeface="Open Sans Bold"/>
            </a:endParaRPr>
          </a:p>
          <a:p>
            <a:pPr>
              <a:lnSpc>
                <a:spcPts val="2379"/>
              </a:lnSpc>
            </a:pPr>
            <a:r>
              <a:rPr lang="en-US" sz="1600" dirty="0">
                <a:solidFill>
                  <a:srgbClr val="203864"/>
                </a:solidFill>
                <a:latin typeface="Open Sans"/>
              </a:rPr>
              <a:t>Total budget: </a:t>
            </a:r>
            <a:r>
              <a:rPr lang="en-US" sz="1600" dirty="0">
                <a:solidFill>
                  <a:srgbClr val="203864"/>
                </a:solidFill>
                <a:latin typeface="Open Sans Bold"/>
              </a:rPr>
              <a:t>182,696.00 € (116,837 from Adelante2)</a:t>
            </a:r>
          </a:p>
          <a:p>
            <a:pPr>
              <a:lnSpc>
                <a:spcPts val="2379"/>
              </a:lnSpc>
            </a:pPr>
            <a:endParaRPr lang="en-US" sz="1600" dirty="0">
              <a:solidFill>
                <a:srgbClr val="203864"/>
              </a:solidFill>
              <a:latin typeface="Open Sans Bold"/>
            </a:endParaRPr>
          </a:p>
          <a:p>
            <a:pPr>
              <a:lnSpc>
                <a:spcPts val="2379"/>
              </a:lnSpc>
            </a:pPr>
            <a:r>
              <a:rPr lang="en-US" sz="1600" dirty="0">
                <a:solidFill>
                  <a:srgbClr val="203864"/>
                </a:solidFill>
                <a:latin typeface="Open Sans Bold"/>
              </a:rPr>
              <a:t>Participants:</a:t>
            </a:r>
          </a:p>
          <a:p>
            <a:pPr marL="285750" indent="-285750">
              <a:lnSpc>
                <a:spcPts val="2379"/>
              </a:lnSpc>
              <a:buFont typeface="Arial" panose="020B0604020202020204" pitchFamily="34" charset="0"/>
              <a:buChar char="•"/>
            </a:pPr>
            <a:r>
              <a:rPr lang="en-US" sz="1600" dirty="0">
                <a:solidFill>
                  <a:srgbClr val="203864"/>
                </a:solidFill>
                <a:latin typeface="Open Sans Bold"/>
              </a:rPr>
              <a:t>Bogotá Chamber of Commerce (Colombia) (beneficiary), </a:t>
            </a:r>
          </a:p>
          <a:p>
            <a:pPr marL="285750" indent="-285750">
              <a:lnSpc>
                <a:spcPts val="2379"/>
              </a:lnSpc>
              <a:buFont typeface="Arial" panose="020B0604020202020204" pitchFamily="34" charset="0"/>
              <a:buChar char="•"/>
            </a:pPr>
            <a:r>
              <a:rPr lang="en-US" sz="1600" dirty="0">
                <a:solidFill>
                  <a:srgbClr val="203864"/>
                </a:solidFill>
                <a:latin typeface="Open Sans Bold"/>
              </a:rPr>
              <a:t>the Sustainable Fashion Cluster (Peru) (First provider) and </a:t>
            </a:r>
          </a:p>
          <a:p>
            <a:pPr marL="285750" indent="-285750">
              <a:lnSpc>
                <a:spcPts val="2379"/>
              </a:lnSpc>
              <a:buFont typeface="Arial" panose="020B0604020202020204" pitchFamily="34" charset="0"/>
              <a:buChar char="•"/>
            </a:pPr>
            <a:r>
              <a:rPr lang="en-US" sz="1600" dirty="0" err="1">
                <a:solidFill>
                  <a:srgbClr val="203864"/>
                </a:solidFill>
                <a:latin typeface="Open Sans Bold"/>
              </a:rPr>
              <a:t>Finnova</a:t>
            </a:r>
            <a:r>
              <a:rPr lang="en-US" sz="1600" dirty="0">
                <a:solidFill>
                  <a:srgbClr val="203864"/>
                </a:solidFill>
                <a:latin typeface="Open Sans Bold"/>
              </a:rPr>
              <a:t> (Spain) (second provider).</a:t>
            </a:r>
          </a:p>
          <a:p>
            <a:pPr>
              <a:lnSpc>
                <a:spcPts val="2379"/>
              </a:lnSpc>
            </a:pPr>
            <a:endParaRPr lang="en-US" sz="1999" dirty="0">
              <a:solidFill>
                <a:srgbClr val="203864"/>
              </a:solidFill>
              <a:latin typeface="Open Sans Bold"/>
            </a:endParaRPr>
          </a:p>
          <a:p>
            <a:pPr>
              <a:lnSpc>
                <a:spcPts val="2379"/>
              </a:lnSpc>
              <a:spcBef>
                <a:spcPct val="0"/>
              </a:spcBef>
            </a:pPr>
            <a:endParaRPr lang="en-US" sz="1999" dirty="0">
              <a:solidFill>
                <a:srgbClr val="203864"/>
              </a:solidFill>
              <a:latin typeface="Open Sans Bold"/>
            </a:endParaRPr>
          </a:p>
        </p:txBody>
      </p:sp>
      <p:sp>
        <p:nvSpPr>
          <p:cNvPr id="7" name="TextBox 7"/>
          <p:cNvSpPr txBox="1"/>
          <p:nvPr/>
        </p:nvSpPr>
        <p:spPr>
          <a:xfrm>
            <a:off x="6447551" y="125842"/>
            <a:ext cx="4807471" cy="1504001"/>
          </a:xfrm>
          <a:prstGeom prst="rect">
            <a:avLst/>
          </a:prstGeom>
        </p:spPr>
        <p:txBody>
          <a:bodyPr wrap="square" lIns="0" tIns="0" rIns="0" bIns="0" rtlCol="0" anchor="t">
            <a:spAutoFit/>
          </a:bodyPr>
          <a:lstStyle/>
          <a:p>
            <a:pPr algn="just"/>
            <a:r>
              <a:rPr lang="en-US" sz="2400" spc="-103" dirty="0">
                <a:solidFill>
                  <a:schemeClr val="bg1"/>
                </a:solidFill>
              </a:rPr>
              <a:t>ADELANTE 2 </a:t>
            </a:r>
            <a:r>
              <a:rPr lang="en-US" sz="2400" spc="-106" dirty="0">
                <a:solidFill>
                  <a:schemeClr val="bg1"/>
                </a:solidFill>
              </a:rPr>
              <a:t>SUCCESS CASE EXAMPLE: </a:t>
            </a:r>
            <a:r>
              <a:rPr lang="en-US" sz="2400" b="1" i="0" u="none" strike="noStrike" dirty="0">
                <a:solidFill>
                  <a:schemeClr val="bg1"/>
                </a:solidFill>
                <a:effectLst/>
              </a:rPr>
              <a:t>Sustainability in the fashion sector for its </a:t>
            </a:r>
            <a:r>
              <a:rPr lang="en-US" sz="2400" b="1" i="0" u="none" strike="noStrike" dirty="0" err="1">
                <a:solidFill>
                  <a:schemeClr val="bg1"/>
                </a:solidFill>
                <a:effectLst/>
              </a:rPr>
              <a:t>internationalisation</a:t>
            </a:r>
            <a:endParaRPr lang="en-US" sz="2400" b="1" i="0" u="none" strike="noStrike" dirty="0">
              <a:solidFill>
                <a:schemeClr val="bg1"/>
              </a:solidFill>
              <a:effectLst/>
            </a:endParaRPr>
          </a:p>
          <a:p>
            <a:pPr algn="just">
              <a:lnSpc>
                <a:spcPts val="3199"/>
              </a:lnSpc>
            </a:pPr>
            <a:endParaRPr lang="en-US" sz="2800" spc="-106" dirty="0">
              <a:solidFill>
                <a:srgbClr val="FFFFFF"/>
              </a:solidFill>
              <a:latin typeface="Open Sans Bold"/>
            </a:endParaRPr>
          </a:p>
        </p:txBody>
      </p:sp>
      <p:sp>
        <p:nvSpPr>
          <p:cNvPr id="8" name="Freeform 8"/>
          <p:cNvSpPr/>
          <p:nvPr/>
        </p:nvSpPr>
        <p:spPr>
          <a:xfrm>
            <a:off x="611689" y="685800"/>
            <a:ext cx="5484311" cy="4387449"/>
          </a:xfrm>
          <a:custGeom>
            <a:avLst/>
            <a:gdLst/>
            <a:ahLst/>
            <a:cxnLst/>
            <a:rect l="l" t="t" r="r" b="b"/>
            <a:pathLst>
              <a:path w="8226467" h="6581174">
                <a:moveTo>
                  <a:pt x="0" y="0"/>
                </a:moveTo>
                <a:lnTo>
                  <a:pt x="8226467" y="0"/>
                </a:lnTo>
                <a:lnTo>
                  <a:pt x="8226467" y="6581174"/>
                </a:lnTo>
                <a:lnTo>
                  <a:pt x="0" y="6581174"/>
                </a:lnTo>
                <a:lnTo>
                  <a:pt x="0" y="0"/>
                </a:lnTo>
                <a:close/>
              </a:path>
            </a:pathLst>
          </a:custGeom>
          <a:blipFill>
            <a:blip r:embed="rId3"/>
            <a:stretch>
              <a:fillRect/>
            </a:stretch>
          </a:blipFill>
        </p:spPr>
        <p:txBody>
          <a:bodyPr/>
          <a:lstStyle/>
          <a:p>
            <a:endParaRPr lang="es-CL" sz="120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1824817"/>
            <a:ext cx="10465455" cy="2810385"/>
          </a:xfrm>
          <a:prstGeom prst="rect">
            <a:avLst/>
          </a:prstGeom>
        </p:spPr>
        <p:txBody>
          <a:bodyPr lIns="0" tIns="0" rIns="0" bIns="0" rtlCol="0" anchor="t">
            <a:spAutoFit/>
          </a:bodyPr>
          <a:lstStyle/>
          <a:p>
            <a:pPr marL="403032" lvl="1" indent="-201516" algn="just">
              <a:lnSpc>
                <a:spcPts val="2221"/>
              </a:lnSpc>
              <a:buFont typeface="Arial"/>
              <a:buChar char="•"/>
            </a:pPr>
            <a:r>
              <a:rPr lang="en-US" dirty="0">
                <a:solidFill>
                  <a:srgbClr val="203864"/>
                </a:solidFill>
                <a:latin typeface="Open Sans"/>
              </a:rPr>
              <a:t>To </a:t>
            </a:r>
            <a:r>
              <a:rPr lang="en-US" dirty="0" err="1">
                <a:solidFill>
                  <a:srgbClr val="203864"/>
                </a:solidFill>
                <a:latin typeface="Open Sans"/>
              </a:rPr>
              <a:t>maximise</a:t>
            </a:r>
            <a:r>
              <a:rPr lang="en-US" dirty="0">
                <a:solidFill>
                  <a:srgbClr val="203864"/>
                </a:solidFill>
                <a:latin typeface="Open Sans"/>
              </a:rPr>
              <a:t> the knowledge of the Partnership's entities on the obligatory requirements and regulations in the framework of the European Green Deal, and other laws or certifications that allow them to access new markets, as well as on strategies for strengthening business models and </a:t>
            </a:r>
            <a:r>
              <a:rPr lang="en-US" dirty="0" err="1">
                <a:solidFill>
                  <a:srgbClr val="203864"/>
                </a:solidFill>
                <a:latin typeface="Open Sans"/>
              </a:rPr>
              <a:t>minimising</a:t>
            </a:r>
            <a:r>
              <a:rPr lang="en-US" dirty="0">
                <a:solidFill>
                  <a:srgbClr val="203864"/>
                </a:solidFill>
                <a:latin typeface="Open Sans"/>
              </a:rPr>
              <a:t> environmental impacts.</a:t>
            </a:r>
          </a:p>
          <a:p>
            <a:pPr marL="403032" lvl="1" indent="-201516" algn="just">
              <a:lnSpc>
                <a:spcPts val="2221"/>
              </a:lnSpc>
              <a:buFont typeface="Arial"/>
              <a:buChar char="•"/>
            </a:pPr>
            <a:r>
              <a:rPr lang="en-US" dirty="0">
                <a:solidFill>
                  <a:srgbClr val="203864"/>
                </a:solidFill>
                <a:latin typeface="Open Sans"/>
              </a:rPr>
              <a:t>To strengthen the areas of the Bogotá Chamber of Commerce, to raise awareness and appropriate the knowledge of European and Peruvian companies,</a:t>
            </a:r>
            <a:r>
              <a:rPr lang="en-US" b="1" dirty="0">
                <a:solidFill>
                  <a:srgbClr val="203864"/>
                </a:solidFill>
                <a:latin typeface="Open Sans"/>
              </a:rPr>
              <a:t> </a:t>
            </a:r>
            <a:r>
              <a:rPr lang="en-US" dirty="0">
                <a:solidFill>
                  <a:srgbClr val="203864"/>
                </a:solidFill>
                <a:latin typeface="Open Sans"/>
              </a:rPr>
              <a:t>through the transfer of good practices related to sustainability and circularity, the requirements for market access, within the framework of the European Green Pact and new trends in consumption, supply and demand.</a:t>
            </a:r>
          </a:p>
          <a:p>
            <a:pPr marL="403032" lvl="1" indent="-201516" algn="just">
              <a:lnSpc>
                <a:spcPts val="2221"/>
              </a:lnSpc>
              <a:buFont typeface="Arial"/>
              <a:buChar char="•"/>
            </a:pPr>
            <a:r>
              <a:rPr lang="en-US" dirty="0">
                <a:solidFill>
                  <a:srgbClr val="203864"/>
                </a:solidFill>
                <a:latin typeface="Open Sans"/>
              </a:rPr>
              <a:t>Workshops, seminar, practical guide, training course, study visits, international congress. </a:t>
            </a:r>
          </a:p>
        </p:txBody>
      </p:sp>
      <p:sp>
        <p:nvSpPr>
          <p:cNvPr id="3" name="Freeform 3"/>
          <p:cNvSpPr/>
          <p:nvPr/>
        </p:nvSpPr>
        <p:spPr>
          <a:xfrm>
            <a:off x="152534" y="5277993"/>
            <a:ext cx="11886933" cy="1402140"/>
          </a:xfrm>
          <a:custGeom>
            <a:avLst/>
            <a:gdLst/>
            <a:ahLst/>
            <a:cxnLst/>
            <a:rect l="l" t="t" r="r" b="b"/>
            <a:pathLst>
              <a:path w="17830400" h="2103210">
                <a:moveTo>
                  <a:pt x="0" y="0"/>
                </a:moveTo>
                <a:lnTo>
                  <a:pt x="17830400" y="0"/>
                </a:lnTo>
                <a:lnTo>
                  <a:pt x="17830400" y="2103210"/>
                </a:lnTo>
                <a:lnTo>
                  <a:pt x="0" y="2103210"/>
                </a:lnTo>
                <a:lnTo>
                  <a:pt x="0" y="0"/>
                </a:lnTo>
                <a:close/>
              </a:path>
            </a:pathLst>
          </a:custGeom>
          <a:blipFill>
            <a:blip r:embed="rId3"/>
            <a:stretch>
              <a:fillRect/>
            </a:stretch>
          </a:blipFill>
        </p:spPr>
        <p:txBody>
          <a:bodyPr/>
          <a:lstStyle/>
          <a:p>
            <a:endParaRPr lang="es-CL" sz="1200"/>
          </a:p>
        </p:txBody>
      </p:sp>
      <p:grpSp>
        <p:nvGrpSpPr>
          <p:cNvPr id="4" name="Group 4"/>
          <p:cNvGrpSpPr/>
          <p:nvPr/>
        </p:nvGrpSpPr>
        <p:grpSpPr>
          <a:xfrm>
            <a:off x="609600" y="177867"/>
            <a:ext cx="10922000" cy="1320734"/>
            <a:chOff x="0" y="0"/>
            <a:chExt cx="1729731" cy="689855"/>
          </a:xfrm>
        </p:grpSpPr>
        <p:sp>
          <p:nvSpPr>
            <p:cNvPr id="5" name="Freeform 5"/>
            <p:cNvSpPr/>
            <p:nvPr/>
          </p:nvSpPr>
          <p:spPr>
            <a:xfrm>
              <a:off x="0" y="0"/>
              <a:ext cx="1729731" cy="689855"/>
            </a:xfrm>
            <a:custGeom>
              <a:avLst/>
              <a:gdLst/>
              <a:ahLst/>
              <a:cxnLst/>
              <a:rect l="l" t="t" r="r" b="b"/>
              <a:pathLst>
                <a:path w="1729731" h="689855">
                  <a:moveTo>
                    <a:pt x="10609" y="0"/>
                  </a:moveTo>
                  <a:lnTo>
                    <a:pt x="1719122" y="0"/>
                  </a:lnTo>
                  <a:cubicBezTo>
                    <a:pt x="1724981" y="0"/>
                    <a:pt x="1729731" y="4750"/>
                    <a:pt x="1729731" y="10609"/>
                  </a:cubicBezTo>
                  <a:lnTo>
                    <a:pt x="1729731" y="679246"/>
                  </a:lnTo>
                  <a:cubicBezTo>
                    <a:pt x="1729731" y="682059"/>
                    <a:pt x="1728613" y="684758"/>
                    <a:pt x="1726624" y="686747"/>
                  </a:cubicBezTo>
                  <a:cubicBezTo>
                    <a:pt x="1724634" y="688737"/>
                    <a:pt x="1721936" y="689855"/>
                    <a:pt x="1719122" y="689855"/>
                  </a:cubicBezTo>
                  <a:lnTo>
                    <a:pt x="10609" y="689855"/>
                  </a:lnTo>
                  <a:cubicBezTo>
                    <a:pt x="4750" y="689855"/>
                    <a:pt x="0" y="685105"/>
                    <a:pt x="0" y="679246"/>
                  </a:cubicBezTo>
                  <a:lnTo>
                    <a:pt x="0" y="10609"/>
                  </a:lnTo>
                  <a:cubicBezTo>
                    <a:pt x="0" y="7796"/>
                    <a:pt x="1118" y="5097"/>
                    <a:pt x="3107" y="3107"/>
                  </a:cubicBezTo>
                  <a:cubicBezTo>
                    <a:pt x="5097" y="1118"/>
                    <a:pt x="7796" y="0"/>
                    <a:pt x="10609" y="0"/>
                  </a:cubicBezTo>
                  <a:close/>
                </a:path>
              </a:pathLst>
            </a:custGeom>
            <a:solidFill>
              <a:srgbClr val="813AA5"/>
            </a:solidFill>
          </p:spPr>
          <p:txBody>
            <a:bodyPr/>
            <a:lstStyle/>
            <a:p>
              <a:endParaRPr lang="es-CL" sz="1200"/>
            </a:p>
          </p:txBody>
        </p:sp>
        <p:sp>
          <p:nvSpPr>
            <p:cNvPr id="6" name="TextBox 6"/>
            <p:cNvSpPr txBox="1"/>
            <p:nvPr/>
          </p:nvSpPr>
          <p:spPr>
            <a:xfrm>
              <a:off x="0" y="9525"/>
              <a:ext cx="812800" cy="803275"/>
            </a:xfrm>
            <a:prstGeom prst="rect">
              <a:avLst/>
            </a:prstGeom>
          </p:spPr>
          <p:txBody>
            <a:bodyPr lIns="33867" tIns="33867" rIns="33867" bIns="33867" rtlCol="0" anchor="ctr"/>
            <a:lstStyle/>
            <a:p>
              <a:pPr algn="ctr">
                <a:lnSpc>
                  <a:spcPts val="1919"/>
                </a:lnSpc>
              </a:pPr>
              <a:endParaRPr sz="1200"/>
            </a:p>
          </p:txBody>
        </p:sp>
      </p:grpSp>
      <p:sp>
        <p:nvSpPr>
          <p:cNvPr id="7" name="TextBox 7"/>
          <p:cNvSpPr txBox="1"/>
          <p:nvPr/>
        </p:nvSpPr>
        <p:spPr>
          <a:xfrm>
            <a:off x="900974" y="369048"/>
            <a:ext cx="10339252" cy="861774"/>
          </a:xfrm>
          <a:prstGeom prst="rect">
            <a:avLst/>
          </a:prstGeom>
        </p:spPr>
        <p:txBody>
          <a:bodyPr wrap="square" lIns="0" tIns="0" rIns="0" bIns="0" rtlCol="0" anchor="t">
            <a:spAutoFit/>
          </a:bodyPr>
          <a:lstStyle/>
          <a:p>
            <a:pPr algn="just"/>
            <a:r>
              <a:rPr lang="en-US" sz="2800" spc="-103" dirty="0">
                <a:solidFill>
                  <a:schemeClr val="bg1"/>
                </a:solidFill>
              </a:rPr>
              <a:t>ADELANTE 2 </a:t>
            </a:r>
            <a:r>
              <a:rPr lang="en-US" sz="2800" spc="-106" dirty="0">
                <a:solidFill>
                  <a:schemeClr val="bg1"/>
                </a:solidFill>
              </a:rPr>
              <a:t>SUCCESS CASE EXAMPLE: </a:t>
            </a:r>
            <a:r>
              <a:rPr lang="en-US" sz="2800" b="1" i="0" u="none" strike="noStrike" dirty="0">
                <a:solidFill>
                  <a:schemeClr val="bg1"/>
                </a:solidFill>
                <a:effectLst/>
              </a:rPr>
              <a:t>Sustainability in the fashion sector for its </a:t>
            </a:r>
            <a:r>
              <a:rPr lang="en-US" sz="2800" b="1" i="0" u="none" strike="noStrike" dirty="0" err="1">
                <a:solidFill>
                  <a:schemeClr val="bg1"/>
                </a:solidFill>
                <a:effectLst/>
              </a:rPr>
              <a:t>internationalisation</a:t>
            </a:r>
            <a:endParaRPr lang="en-US" sz="2800" b="1" i="0" u="none" strike="noStrike" dirty="0">
              <a:solidFill>
                <a:schemeClr val="bg1"/>
              </a:solidFill>
              <a:effectLs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0E4073-6445-40C0-BBAB-C9109ADBC299}"/>
              </a:ext>
            </a:extLst>
          </p:cNvPr>
          <p:cNvSpPr>
            <a:spLocks noGrp="1"/>
          </p:cNvSpPr>
          <p:nvPr>
            <p:ph type="title"/>
          </p:nvPr>
        </p:nvSpPr>
        <p:spPr>
          <a:xfrm>
            <a:off x="761800" y="762001"/>
            <a:ext cx="5334197" cy="1708242"/>
          </a:xfrm>
        </p:spPr>
        <p:txBody>
          <a:bodyPr anchor="ctr">
            <a:normAutofit/>
          </a:bodyPr>
          <a:lstStyle/>
          <a:p>
            <a:r>
              <a:rPr lang="es-ES" sz="4000"/>
              <a:t>Application process</a:t>
            </a:r>
            <a:endParaRPr lang="es-CL" sz="4000"/>
          </a:p>
        </p:txBody>
      </p:sp>
      <p:sp>
        <p:nvSpPr>
          <p:cNvPr id="3" name="Marcador de contenido 2">
            <a:extLst>
              <a:ext uri="{FF2B5EF4-FFF2-40B4-BE49-F238E27FC236}">
                <a16:creationId xmlns:a16="http://schemas.microsoft.com/office/drawing/2014/main" id="{7E642CE1-958E-1D13-05ED-554145E0A2B4}"/>
              </a:ext>
            </a:extLst>
          </p:cNvPr>
          <p:cNvSpPr>
            <a:spLocks noGrp="1"/>
          </p:cNvSpPr>
          <p:nvPr>
            <p:ph idx="1"/>
          </p:nvPr>
        </p:nvSpPr>
        <p:spPr>
          <a:xfrm>
            <a:off x="761800" y="2470244"/>
            <a:ext cx="5334197" cy="3769835"/>
          </a:xfrm>
        </p:spPr>
        <p:txBody>
          <a:bodyPr anchor="ctr">
            <a:normAutofit/>
          </a:bodyPr>
          <a:lstStyle/>
          <a:p>
            <a:r>
              <a:rPr lang="en-US" sz="2000" dirty="0"/>
              <a:t>Through a virtual platform in A2window, by sending documents to an email in </a:t>
            </a:r>
            <a:r>
              <a:rPr lang="en-US" sz="2000" dirty="0" err="1"/>
              <a:t>TCfunds</a:t>
            </a:r>
            <a:r>
              <a:rPr lang="en-US" sz="2000" dirty="0"/>
              <a:t>.</a:t>
            </a:r>
          </a:p>
          <a:p>
            <a:r>
              <a:rPr lang="en-US" sz="2000" dirty="0"/>
              <a:t>A fairly concise form must be completed (In A2windows, the form must be completed in the virtual platform)</a:t>
            </a:r>
          </a:p>
          <a:p>
            <a:r>
              <a:rPr lang="en-US" sz="2000" dirty="0"/>
              <a:t>A letter of association must be presented between partners.</a:t>
            </a:r>
          </a:p>
          <a:p>
            <a:r>
              <a:rPr lang="en-US" sz="2000" dirty="0"/>
              <a:t>Evaluation of the proposal in stages*</a:t>
            </a:r>
            <a:endParaRPr lang="es-ES" sz="2000" dirty="0"/>
          </a:p>
        </p:txBody>
      </p:sp>
      <p:pic>
        <p:nvPicPr>
          <p:cNvPr id="4" name="Imagen 3">
            <a:extLst>
              <a:ext uri="{FF2B5EF4-FFF2-40B4-BE49-F238E27FC236}">
                <a16:creationId xmlns:a16="http://schemas.microsoft.com/office/drawing/2014/main" id="{C536C3DA-3EBB-A7AC-D6E7-778A63CC524E}"/>
              </a:ext>
            </a:extLst>
          </p:cNvPr>
          <p:cNvPicPr>
            <a:picLocks noChangeAspect="1"/>
          </p:cNvPicPr>
          <p:nvPr/>
        </p:nvPicPr>
        <p:blipFill rotWithShape="1">
          <a:blip r:embed="rId3"/>
          <a:srcRect l="28579" r="2773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3115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5E5B1F-D97D-A596-92B3-F0179AE26C7E}"/>
              </a:ext>
            </a:extLst>
          </p:cNvPr>
          <p:cNvSpPr>
            <a:spLocks noGrp="1"/>
          </p:cNvSpPr>
          <p:nvPr>
            <p:ph type="title"/>
          </p:nvPr>
        </p:nvSpPr>
        <p:spPr>
          <a:xfrm>
            <a:off x="572493" y="238539"/>
            <a:ext cx="11018520" cy="1434415"/>
          </a:xfrm>
        </p:spPr>
        <p:txBody>
          <a:bodyPr anchor="b">
            <a:normAutofit/>
          </a:bodyPr>
          <a:lstStyle/>
          <a:p>
            <a:r>
              <a:rPr lang="es-ES" sz="5400"/>
              <a:t>How to apply. Tips</a:t>
            </a:r>
            <a:endParaRPr lang="es-CL"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4">
            <a:extLst>
              <a:ext uri="{FF2B5EF4-FFF2-40B4-BE49-F238E27FC236}">
                <a16:creationId xmlns:a16="http://schemas.microsoft.com/office/drawing/2014/main" id="{CD657D16-286C-E149-F5E8-4C3599F10782}"/>
              </a:ext>
            </a:extLst>
          </p:cNvPr>
          <p:cNvSpPr>
            <a:spLocks noGrp="1"/>
          </p:cNvSpPr>
          <p:nvPr>
            <p:ph idx="1"/>
          </p:nvPr>
        </p:nvSpPr>
        <p:spPr>
          <a:xfrm>
            <a:off x="572493" y="2071316"/>
            <a:ext cx="6713552" cy="4119172"/>
          </a:xfrm>
        </p:spPr>
        <p:txBody>
          <a:bodyPr anchor="t">
            <a:normAutofit/>
          </a:bodyPr>
          <a:lstStyle/>
          <a:p>
            <a:r>
              <a:rPr lang="en-US" sz="2200" dirty="0"/>
              <a:t>The application deadlines are very short!!, therefore, alliances and initiatives must be defined before the start of the call. </a:t>
            </a:r>
          </a:p>
          <a:p>
            <a:r>
              <a:rPr lang="en-US" sz="2200" dirty="0"/>
              <a:t>Taking into account the months in which the calls usually open (regional: April, Costa Rica: May, Colombia: October)</a:t>
            </a:r>
          </a:p>
          <a:p>
            <a:endParaRPr lang="en-US" sz="2200" dirty="0"/>
          </a:p>
          <a:p>
            <a:endParaRPr lang="es-CL" sz="2200" dirty="0"/>
          </a:p>
        </p:txBody>
      </p:sp>
      <p:pic>
        <p:nvPicPr>
          <p:cNvPr id="3" name="Imagen 2">
            <a:extLst>
              <a:ext uri="{FF2B5EF4-FFF2-40B4-BE49-F238E27FC236}">
                <a16:creationId xmlns:a16="http://schemas.microsoft.com/office/drawing/2014/main" id="{B0880820-61DB-A0DE-4C08-7F3ED5291D1C}"/>
              </a:ext>
            </a:extLst>
          </p:cNvPr>
          <p:cNvPicPr>
            <a:picLocks noChangeAspect="1"/>
          </p:cNvPicPr>
          <p:nvPr/>
        </p:nvPicPr>
        <p:blipFill rotWithShape="1">
          <a:blip r:embed="rId2"/>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92740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5E5B1F-D97D-A596-92B3-F0179AE26C7E}"/>
              </a:ext>
            </a:extLst>
          </p:cNvPr>
          <p:cNvSpPr>
            <a:spLocks noGrp="1"/>
          </p:cNvSpPr>
          <p:nvPr>
            <p:ph type="title"/>
          </p:nvPr>
        </p:nvSpPr>
        <p:spPr>
          <a:xfrm>
            <a:off x="572493" y="238539"/>
            <a:ext cx="11018520" cy="1434415"/>
          </a:xfrm>
        </p:spPr>
        <p:txBody>
          <a:bodyPr anchor="b">
            <a:normAutofit/>
          </a:bodyPr>
          <a:lstStyle/>
          <a:p>
            <a:r>
              <a:rPr lang="es-ES" sz="5400" dirty="0" err="1"/>
              <a:t>The</a:t>
            </a:r>
            <a:r>
              <a:rPr lang="es-ES" sz="5400" dirty="0"/>
              <a:t> </a:t>
            </a:r>
            <a:r>
              <a:rPr lang="es-ES" sz="5400" dirty="0" err="1"/>
              <a:t>key</a:t>
            </a:r>
            <a:r>
              <a:rPr lang="es-ES" sz="5400" dirty="0"/>
              <a:t>: </a:t>
            </a:r>
            <a:r>
              <a:rPr lang="es-ES" sz="5400" dirty="0" err="1"/>
              <a:t>Coherence</a:t>
            </a:r>
            <a:endParaRPr lang="es-CL"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4">
            <a:extLst>
              <a:ext uri="{FF2B5EF4-FFF2-40B4-BE49-F238E27FC236}">
                <a16:creationId xmlns:a16="http://schemas.microsoft.com/office/drawing/2014/main" id="{CD657D16-286C-E149-F5E8-4C3599F10782}"/>
              </a:ext>
            </a:extLst>
          </p:cNvPr>
          <p:cNvSpPr>
            <a:spLocks noGrp="1"/>
          </p:cNvSpPr>
          <p:nvPr>
            <p:ph idx="1"/>
          </p:nvPr>
        </p:nvSpPr>
        <p:spPr>
          <a:xfrm>
            <a:off x="572493" y="2071316"/>
            <a:ext cx="10972800" cy="1339396"/>
          </a:xfrm>
        </p:spPr>
        <p:txBody>
          <a:bodyPr anchor="t">
            <a:normAutofit lnSpcReduction="10000"/>
          </a:bodyPr>
          <a:lstStyle/>
          <a:p>
            <a:r>
              <a:rPr lang="en-US" sz="2200" dirty="0"/>
              <a:t>Initiatives must address relevant </a:t>
            </a:r>
            <a:r>
              <a:rPr lang="en-US" sz="2200" b="1" dirty="0"/>
              <a:t>SDG challenges</a:t>
            </a:r>
            <a:r>
              <a:rPr lang="en-US" sz="2200" dirty="0"/>
              <a:t>, which have the possibility of </a:t>
            </a:r>
            <a:r>
              <a:rPr lang="en-US" sz="2200" b="1" dirty="0"/>
              <a:t>scalability</a:t>
            </a:r>
            <a:r>
              <a:rPr lang="en-US" sz="2200" dirty="0"/>
              <a:t>, where the </a:t>
            </a:r>
            <a:r>
              <a:rPr lang="en-US" sz="2200" b="1" dirty="0"/>
              <a:t>partnership has significant expertise </a:t>
            </a:r>
            <a:r>
              <a:rPr lang="en-US" sz="2200" dirty="0"/>
              <a:t>to provide </a:t>
            </a:r>
            <a:r>
              <a:rPr lang="en-US" sz="2200" b="1" dirty="0"/>
              <a:t>experiences and solutions </a:t>
            </a:r>
            <a:r>
              <a:rPr lang="en-US" sz="2200" dirty="0"/>
              <a:t>to the challenge. </a:t>
            </a:r>
          </a:p>
          <a:p>
            <a:r>
              <a:rPr lang="en-US" sz="2200" dirty="0"/>
              <a:t>Coherence between SDG challenge, skills and experiences of the entities and the proposal. </a:t>
            </a:r>
            <a:endParaRPr lang="es-CL" sz="2200" dirty="0"/>
          </a:p>
        </p:txBody>
      </p:sp>
      <p:pic>
        <p:nvPicPr>
          <p:cNvPr id="6" name="Imagen 5">
            <a:extLst>
              <a:ext uri="{FF2B5EF4-FFF2-40B4-BE49-F238E27FC236}">
                <a16:creationId xmlns:a16="http://schemas.microsoft.com/office/drawing/2014/main" id="{E8089962-21D3-6674-CB40-FA07D771DAEA}"/>
              </a:ext>
            </a:extLst>
          </p:cNvPr>
          <p:cNvPicPr>
            <a:picLocks noChangeAspect="1"/>
          </p:cNvPicPr>
          <p:nvPr/>
        </p:nvPicPr>
        <p:blipFill rotWithShape="1">
          <a:blip r:embed="rId3"/>
          <a:srcRect l="1666" t="13253"/>
          <a:stretch/>
        </p:blipFill>
        <p:spPr>
          <a:xfrm>
            <a:off x="1228725" y="3634230"/>
            <a:ext cx="9394288" cy="3232360"/>
          </a:xfrm>
          <a:prstGeom prst="rect">
            <a:avLst/>
          </a:prstGeom>
        </p:spPr>
      </p:pic>
    </p:spTree>
    <p:extLst>
      <p:ext uri="{BB962C8B-B14F-4D97-AF65-F5344CB8AC3E}">
        <p14:creationId xmlns:p14="http://schemas.microsoft.com/office/powerpoint/2010/main" val="39754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EBCE1-B366-F272-243D-294ACA975063}"/>
              </a:ext>
            </a:extLst>
          </p:cNvPr>
          <p:cNvSpPr>
            <a:spLocks noGrp="1"/>
          </p:cNvSpPr>
          <p:nvPr>
            <p:ph type="title"/>
          </p:nvPr>
        </p:nvSpPr>
        <p:spPr/>
        <p:txBody>
          <a:bodyPr/>
          <a:lstStyle/>
          <a:p>
            <a:r>
              <a:rPr lang="es-ES" dirty="0" err="1"/>
              <a:t>Thank</a:t>
            </a:r>
            <a:r>
              <a:rPr lang="es-ES" dirty="0"/>
              <a:t> </a:t>
            </a:r>
            <a:r>
              <a:rPr lang="es-ES" dirty="0" err="1"/>
              <a:t>you</a:t>
            </a:r>
            <a:r>
              <a:rPr lang="es-ES" dirty="0"/>
              <a:t> </a:t>
            </a:r>
            <a:r>
              <a:rPr lang="es-ES" dirty="0" err="1"/>
              <a:t>very</a:t>
            </a:r>
            <a:r>
              <a:rPr lang="es-ES" dirty="0"/>
              <a:t> </a:t>
            </a:r>
            <a:r>
              <a:rPr lang="es-ES" dirty="0" err="1"/>
              <a:t>much</a:t>
            </a:r>
            <a:r>
              <a:rPr lang="es-ES" dirty="0"/>
              <a:t>!</a:t>
            </a:r>
            <a:endParaRPr lang="es-CL" dirty="0"/>
          </a:p>
        </p:txBody>
      </p:sp>
      <p:sp>
        <p:nvSpPr>
          <p:cNvPr id="5" name="CuadroTexto 4">
            <a:extLst>
              <a:ext uri="{FF2B5EF4-FFF2-40B4-BE49-F238E27FC236}">
                <a16:creationId xmlns:a16="http://schemas.microsoft.com/office/drawing/2014/main" id="{FE996AA9-701A-A85C-5037-CF6B72F63036}"/>
              </a:ext>
            </a:extLst>
          </p:cNvPr>
          <p:cNvSpPr txBox="1"/>
          <p:nvPr/>
        </p:nvSpPr>
        <p:spPr>
          <a:xfrm>
            <a:off x="3471203" y="2815269"/>
            <a:ext cx="6098344" cy="584775"/>
          </a:xfrm>
          <a:prstGeom prst="rect">
            <a:avLst/>
          </a:prstGeom>
          <a:noFill/>
        </p:spPr>
        <p:txBody>
          <a:bodyPr wrap="square">
            <a:spAutoFit/>
          </a:bodyPr>
          <a:lstStyle/>
          <a:p>
            <a:r>
              <a:rPr lang="es-CL" sz="3200" dirty="0">
                <a:hlinkClick r:id="rId3"/>
              </a:rPr>
              <a:t>michel.lapierre@finnova.eu</a:t>
            </a:r>
            <a:r>
              <a:rPr lang="es-CL" sz="3200" dirty="0"/>
              <a:t> </a:t>
            </a:r>
          </a:p>
        </p:txBody>
      </p:sp>
    </p:spTree>
    <p:extLst>
      <p:ext uri="{BB962C8B-B14F-4D97-AF65-F5344CB8AC3E}">
        <p14:creationId xmlns:p14="http://schemas.microsoft.com/office/powerpoint/2010/main" val="1581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22172" y="0"/>
            <a:ext cx="169828" cy="6858000"/>
            <a:chOff x="0" y="0"/>
            <a:chExt cx="339655" cy="13716000"/>
          </a:xfrm>
        </p:grpSpPr>
        <p:sp>
          <p:nvSpPr>
            <p:cNvPr id="3" name="Freeform 3"/>
            <p:cNvSpPr/>
            <p:nvPr/>
          </p:nvSpPr>
          <p:spPr>
            <a:xfrm>
              <a:off x="0" y="0"/>
              <a:ext cx="339655" cy="13716000"/>
            </a:xfrm>
            <a:custGeom>
              <a:avLst/>
              <a:gdLst/>
              <a:ahLst/>
              <a:cxnLst/>
              <a:rect l="l" t="t" r="r" b="b"/>
              <a:pathLst>
                <a:path w="339655" h="13716000">
                  <a:moveTo>
                    <a:pt x="0" y="0"/>
                  </a:moveTo>
                  <a:lnTo>
                    <a:pt x="339655" y="0"/>
                  </a:lnTo>
                  <a:lnTo>
                    <a:pt x="339655" y="13716000"/>
                  </a:lnTo>
                  <a:lnTo>
                    <a:pt x="0" y="13716000"/>
                  </a:lnTo>
                  <a:close/>
                </a:path>
              </a:pathLst>
            </a:custGeom>
            <a:solidFill>
              <a:srgbClr val="DF9800"/>
            </a:solidFill>
          </p:spPr>
          <p:txBody>
            <a:bodyPr/>
            <a:lstStyle/>
            <a:p>
              <a:pPr defTabSz="609630"/>
              <a:endParaRPr lang="es-CL" sz="1200">
                <a:solidFill>
                  <a:prstClr val="black"/>
                </a:solidFill>
                <a:latin typeface="Calibri"/>
              </a:endParaRPr>
            </a:p>
          </p:txBody>
        </p:sp>
      </p:grpSp>
      <p:grpSp>
        <p:nvGrpSpPr>
          <p:cNvPr id="4" name="Group 4"/>
          <p:cNvGrpSpPr/>
          <p:nvPr/>
        </p:nvGrpSpPr>
        <p:grpSpPr>
          <a:xfrm>
            <a:off x="451245" y="0"/>
            <a:ext cx="3011819" cy="1151845"/>
            <a:chOff x="0" y="0"/>
            <a:chExt cx="1189854" cy="455050"/>
          </a:xfrm>
        </p:grpSpPr>
        <p:sp>
          <p:nvSpPr>
            <p:cNvPr id="5" name="Freeform 5"/>
            <p:cNvSpPr/>
            <p:nvPr/>
          </p:nvSpPr>
          <p:spPr>
            <a:xfrm>
              <a:off x="0" y="0"/>
              <a:ext cx="1189854" cy="455050"/>
            </a:xfrm>
            <a:custGeom>
              <a:avLst/>
              <a:gdLst/>
              <a:ahLst/>
              <a:cxnLst/>
              <a:rect l="l" t="t" r="r" b="b"/>
              <a:pathLst>
                <a:path w="1189854" h="455050">
                  <a:moveTo>
                    <a:pt x="15423" y="0"/>
                  </a:moveTo>
                  <a:lnTo>
                    <a:pt x="1174431" y="0"/>
                  </a:lnTo>
                  <a:cubicBezTo>
                    <a:pt x="1178522" y="0"/>
                    <a:pt x="1182445" y="1625"/>
                    <a:pt x="1185337" y="4517"/>
                  </a:cubicBezTo>
                  <a:cubicBezTo>
                    <a:pt x="1188229" y="7410"/>
                    <a:pt x="1189854" y="11333"/>
                    <a:pt x="1189854" y="15423"/>
                  </a:cubicBezTo>
                  <a:lnTo>
                    <a:pt x="1189854" y="439627"/>
                  </a:lnTo>
                  <a:cubicBezTo>
                    <a:pt x="1189854" y="448145"/>
                    <a:pt x="1182949" y="455050"/>
                    <a:pt x="1174431" y="455050"/>
                  </a:cubicBezTo>
                  <a:lnTo>
                    <a:pt x="15423" y="455050"/>
                  </a:lnTo>
                  <a:cubicBezTo>
                    <a:pt x="11333" y="455050"/>
                    <a:pt x="7410" y="453425"/>
                    <a:pt x="4517" y="450533"/>
                  </a:cubicBezTo>
                  <a:cubicBezTo>
                    <a:pt x="1625" y="447640"/>
                    <a:pt x="0" y="443717"/>
                    <a:pt x="0" y="439627"/>
                  </a:cubicBezTo>
                  <a:lnTo>
                    <a:pt x="0" y="15423"/>
                  </a:lnTo>
                  <a:cubicBezTo>
                    <a:pt x="0" y="6905"/>
                    <a:pt x="6905" y="0"/>
                    <a:pt x="15423" y="0"/>
                  </a:cubicBezTo>
                  <a:close/>
                </a:path>
              </a:pathLst>
            </a:custGeom>
            <a:solidFill>
              <a:srgbClr val="DF9800"/>
            </a:solidFill>
          </p:spPr>
          <p:txBody>
            <a:bodyPr/>
            <a:lstStyle/>
            <a:p>
              <a:pPr defTabSz="609630"/>
              <a:endParaRPr lang="es-CL" sz="1200">
                <a:solidFill>
                  <a:prstClr val="black"/>
                </a:solidFill>
                <a:latin typeface="Calibri"/>
              </a:endParaRPr>
            </a:p>
          </p:txBody>
        </p:sp>
        <p:sp>
          <p:nvSpPr>
            <p:cNvPr id="6" name="TextBox 6"/>
            <p:cNvSpPr txBox="1"/>
            <p:nvPr/>
          </p:nvSpPr>
          <p:spPr>
            <a:xfrm>
              <a:off x="0" y="9525"/>
              <a:ext cx="812800" cy="803275"/>
            </a:xfrm>
            <a:prstGeom prst="rect">
              <a:avLst/>
            </a:prstGeom>
          </p:spPr>
          <p:txBody>
            <a:bodyPr lIns="33867" tIns="33867" rIns="33867" bIns="33867" rtlCol="0" anchor="ctr"/>
            <a:lstStyle/>
            <a:p>
              <a:pPr algn="ctr" defTabSz="609630">
                <a:lnSpc>
                  <a:spcPts val="1919"/>
                </a:lnSpc>
              </a:pPr>
              <a:endParaRPr sz="1200">
                <a:solidFill>
                  <a:prstClr val="black"/>
                </a:solidFill>
                <a:latin typeface="Calibri"/>
              </a:endParaRPr>
            </a:p>
          </p:txBody>
        </p:sp>
      </p:grpSp>
      <p:sp>
        <p:nvSpPr>
          <p:cNvPr id="7" name="Freeform 7"/>
          <p:cNvSpPr/>
          <p:nvPr/>
        </p:nvSpPr>
        <p:spPr>
          <a:xfrm>
            <a:off x="7683182" y="5290417"/>
            <a:ext cx="1344257" cy="881783"/>
          </a:xfrm>
          <a:custGeom>
            <a:avLst/>
            <a:gdLst/>
            <a:ahLst/>
            <a:cxnLst/>
            <a:rect l="l" t="t" r="r" b="b"/>
            <a:pathLst>
              <a:path w="2016386" h="1322675">
                <a:moveTo>
                  <a:pt x="0" y="0"/>
                </a:moveTo>
                <a:lnTo>
                  <a:pt x="2016386" y="0"/>
                </a:lnTo>
                <a:lnTo>
                  <a:pt x="2016386" y="1322675"/>
                </a:lnTo>
                <a:lnTo>
                  <a:pt x="0" y="1322675"/>
                </a:lnTo>
                <a:lnTo>
                  <a:pt x="0" y="0"/>
                </a:lnTo>
                <a:close/>
              </a:path>
            </a:pathLst>
          </a:custGeom>
          <a:blipFill>
            <a:blip r:embed="rId3"/>
            <a:stretch>
              <a:fillRect/>
            </a:stretch>
          </a:blipFill>
        </p:spPr>
        <p:txBody>
          <a:bodyPr/>
          <a:lstStyle/>
          <a:p>
            <a:pPr defTabSz="609630"/>
            <a:endParaRPr lang="es-CL" sz="1200">
              <a:solidFill>
                <a:prstClr val="black"/>
              </a:solidFill>
              <a:latin typeface="Calibri"/>
            </a:endParaRPr>
          </a:p>
        </p:txBody>
      </p:sp>
      <p:sp>
        <p:nvSpPr>
          <p:cNvPr id="8" name="Freeform 8"/>
          <p:cNvSpPr/>
          <p:nvPr/>
        </p:nvSpPr>
        <p:spPr>
          <a:xfrm>
            <a:off x="5910482" y="5290417"/>
            <a:ext cx="1279431" cy="798203"/>
          </a:xfrm>
          <a:custGeom>
            <a:avLst/>
            <a:gdLst/>
            <a:ahLst/>
            <a:cxnLst/>
            <a:rect l="l" t="t" r="r" b="b"/>
            <a:pathLst>
              <a:path w="1919146" h="1197305">
                <a:moveTo>
                  <a:pt x="0" y="0"/>
                </a:moveTo>
                <a:lnTo>
                  <a:pt x="1919146" y="0"/>
                </a:lnTo>
                <a:lnTo>
                  <a:pt x="1919146" y="1197305"/>
                </a:lnTo>
                <a:lnTo>
                  <a:pt x="0" y="1197305"/>
                </a:lnTo>
                <a:lnTo>
                  <a:pt x="0" y="0"/>
                </a:lnTo>
                <a:close/>
              </a:path>
            </a:pathLst>
          </a:custGeom>
          <a:blipFill>
            <a:blip r:embed="rId4"/>
            <a:stretch>
              <a:fillRect/>
            </a:stretch>
          </a:blipFill>
        </p:spPr>
        <p:txBody>
          <a:bodyPr/>
          <a:lstStyle/>
          <a:p>
            <a:pPr defTabSz="609630"/>
            <a:endParaRPr lang="es-CL" sz="1200">
              <a:solidFill>
                <a:prstClr val="black"/>
              </a:solidFill>
              <a:latin typeface="Calibri"/>
            </a:endParaRPr>
          </a:p>
        </p:txBody>
      </p:sp>
      <p:sp>
        <p:nvSpPr>
          <p:cNvPr id="9" name="Freeform 9"/>
          <p:cNvSpPr/>
          <p:nvPr/>
        </p:nvSpPr>
        <p:spPr>
          <a:xfrm>
            <a:off x="9519120" y="5425977"/>
            <a:ext cx="1406622" cy="662643"/>
          </a:xfrm>
          <a:custGeom>
            <a:avLst/>
            <a:gdLst/>
            <a:ahLst/>
            <a:cxnLst/>
            <a:rect l="l" t="t" r="r" b="b"/>
            <a:pathLst>
              <a:path w="2109933" h="993965">
                <a:moveTo>
                  <a:pt x="0" y="0"/>
                </a:moveTo>
                <a:lnTo>
                  <a:pt x="2109933" y="0"/>
                </a:lnTo>
                <a:lnTo>
                  <a:pt x="2109933" y="993965"/>
                </a:lnTo>
                <a:lnTo>
                  <a:pt x="0" y="993965"/>
                </a:lnTo>
                <a:lnTo>
                  <a:pt x="0" y="0"/>
                </a:lnTo>
                <a:close/>
              </a:path>
            </a:pathLst>
          </a:custGeom>
          <a:blipFill>
            <a:blip r:embed="rId5"/>
            <a:stretch>
              <a:fillRect/>
            </a:stretch>
          </a:blipFill>
        </p:spPr>
        <p:txBody>
          <a:bodyPr/>
          <a:lstStyle/>
          <a:p>
            <a:pPr defTabSz="609630"/>
            <a:endParaRPr lang="es-CL" sz="1200">
              <a:solidFill>
                <a:prstClr val="black"/>
              </a:solidFill>
              <a:latin typeface="Calibri"/>
            </a:endParaRPr>
          </a:p>
        </p:txBody>
      </p:sp>
      <p:grpSp>
        <p:nvGrpSpPr>
          <p:cNvPr id="10" name="Group 10"/>
          <p:cNvGrpSpPr/>
          <p:nvPr/>
        </p:nvGrpSpPr>
        <p:grpSpPr>
          <a:xfrm>
            <a:off x="5637593" y="1501674"/>
            <a:ext cx="5868608" cy="3420753"/>
            <a:chOff x="0" y="0"/>
            <a:chExt cx="12181346" cy="6841505"/>
          </a:xfrm>
        </p:grpSpPr>
        <p:sp>
          <p:nvSpPr>
            <p:cNvPr id="11" name="Freeform 11"/>
            <p:cNvSpPr/>
            <p:nvPr/>
          </p:nvSpPr>
          <p:spPr>
            <a:xfrm>
              <a:off x="0" y="0"/>
              <a:ext cx="12181346" cy="6787598"/>
            </a:xfrm>
            <a:custGeom>
              <a:avLst/>
              <a:gdLst/>
              <a:ahLst/>
              <a:cxnLst/>
              <a:rect l="l" t="t" r="r" b="b"/>
              <a:pathLst>
                <a:path w="12181346" h="6787598">
                  <a:moveTo>
                    <a:pt x="0" y="0"/>
                  </a:moveTo>
                  <a:lnTo>
                    <a:pt x="12181346" y="0"/>
                  </a:lnTo>
                  <a:lnTo>
                    <a:pt x="12181346" y="6787598"/>
                  </a:lnTo>
                  <a:lnTo>
                    <a:pt x="0" y="6787598"/>
                  </a:lnTo>
                  <a:lnTo>
                    <a:pt x="0" y="0"/>
                  </a:lnTo>
                  <a:close/>
                </a:path>
              </a:pathLst>
            </a:custGeom>
            <a:blipFill>
              <a:blip r:embed="rId6"/>
              <a:stretch>
                <a:fillRect l="-17025"/>
              </a:stretch>
            </a:blipFill>
          </p:spPr>
          <p:txBody>
            <a:bodyPr/>
            <a:lstStyle/>
            <a:p>
              <a:pPr defTabSz="609630"/>
              <a:endParaRPr lang="es-CL" sz="1200">
                <a:solidFill>
                  <a:prstClr val="black"/>
                </a:solidFill>
                <a:latin typeface="Calibri"/>
              </a:endParaRPr>
            </a:p>
          </p:txBody>
        </p:sp>
        <p:grpSp>
          <p:nvGrpSpPr>
            <p:cNvPr id="12" name="Group 12"/>
            <p:cNvGrpSpPr/>
            <p:nvPr/>
          </p:nvGrpSpPr>
          <p:grpSpPr>
            <a:xfrm>
              <a:off x="0" y="4043993"/>
              <a:ext cx="961885" cy="2797512"/>
              <a:chOff x="0" y="0"/>
              <a:chExt cx="214234" cy="623072"/>
            </a:xfrm>
          </p:grpSpPr>
          <p:sp>
            <p:nvSpPr>
              <p:cNvPr id="13" name="Freeform 13"/>
              <p:cNvSpPr/>
              <p:nvPr/>
            </p:nvSpPr>
            <p:spPr>
              <a:xfrm>
                <a:off x="0" y="0"/>
                <a:ext cx="214234" cy="623072"/>
              </a:xfrm>
              <a:custGeom>
                <a:avLst/>
                <a:gdLst/>
                <a:ahLst/>
                <a:cxnLst/>
                <a:rect l="l" t="t" r="r" b="b"/>
                <a:pathLst>
                  <a:path w="214234" h="623072">
                    <a:moveTo>
                      <a:pt x="107117" y="0"/>
                    </a:moveTo>
                    <a:lnTo>
                      <a:pt x="107117" y="0"/>
                    </a:lnTo>
                    <a:cubicBezTo>
                      <a:pt x="166276" y="0"/>
                      <a:pt x="214234" y="47958"/>
                      <a:pt x="214234" y="107117"/>
                    </a:cubicBezTo>
                    <a:lnTo>
                      <a:pt x="214234" y="515955"/>
                    </a:lnTo>
                    <a:cubicBezTo>
                      <a:pt x="214234" y="544364"/>
                      <a:pt x="202949" y="571610"/>
                      <a:pt x="182861" y="591698"/>
                    </a:cubicBezTo>
                    <a:cubicBezTo>
                      <a:pt x="162772" y="611786"/>
                      <a:pt x="135526" y="623072"/>
                      <a:pt x="107117" y="623072"/>
                    </a:cubicBezTo>
                    <a:lnTo>
                      <a:pt x="107117" y="623072"/>
                    </a:lnTo>
                    <a:cubicBezTo>
                      <a:pt x="78708" y="623072"/>
                      <a:pt x="51462" y="611786"/>
                      <a:pt x="31374" y="591698"/>
                    </a:cubicBezTo>
                    <a:cubicBezTo>
                      <a:pt x="11286" y="571610"/>
                      <a:pt x="0" y="544364"/>
                      <a:pt x="0" y="515955"/>
                    </a:cubicBezTo>
                    <a:lnTo>
                      <a:pt x="0" y="107117"/>
                    </a:lnTo>
                    <a:cubicBezTo>
                      <a:pt x="0" y="78708"/>
                      <a:pt x="11286" y="51462"/>
                      <a:pt x="31374" y="31374"/>
                    </a:cubicBezTo>
                    <a:cubicBezTo>
                      <a:pt x="51462" y="11286"/>
                      <a:pt x="78708" y="0"/>
                      <a:pt x="107117" y="0"/>
                    </a:cubicBezTo>
                    <a:close/>
                  </a:path>
                </a:pathLst>
              </a:custGeom>
              <a:solidFill>
                <a:srgbClr val="FFFFFF"/>
              </a:solidFill>
            </p:spPr>
            <p:txBody>
              <a:bodyPr/>
              <a:lstStyle/>
              <a:p>
                <a:pPr defTabSz="609630"/>
                <a:endParaRPr lang="es-CL" sz="1200">
                  <a:solidFill>
                    <a:prstClr val="black"/>
                  </a:solidFill>
                  <a:latin typeface="Calibri"/>
                </a:endParaRPr>
              </a:p>
            </p:txBody>
          </p:sp>
          <p:sp>
            <p:nvSpPr>
              <p:cNvPr id="14" name="TextBox 14"/>
              <p:cNvSpPr txBox="1"/>
              <p:nvPr/>
            </p:nvSpPr>
            <p:spPr>
              <a:xfrm>
                <a:off x="0" y="0"/>
                <a:ext cx="812800" cy="812800"/>
              </a:xfrm>
              <a:prstGeom prst="rect">
                <a:avLst/>
              </a:prstGeom>
            </p:spPr>
            <p:txBody>
              <a:bodyPr lIns="33867" tIns="33867" rIns="33867" bIns="33867" rtlCol="0" anchor="ctr"/>
              <a:lstStyle/>
              <a:p>
                <a:pPr algn="ctr" defTabSz="609630">
                  <a:lnSpc>
                    <a:spcPts val="1779"/>
                  </a:lnSpc>
                </a:pPr>
                <a:endParaRPr sz="1200">
                  <a:solidFill>
                    <a:prstClr val="black"/>
                  </a:solidFill>
                  <a:latin typeface="Calibri"/>
                </a:endParaRPr>
              </a:p>
            </p:txBody>
          </p:sp>
        </p:grpSp>
      </p:grpSp>
      <p:sp>
        <p:nvSpPr>
          <p:cNvPr id="15" name="TextBox 15"/>
          <p:cNvSpPr txBox="1"/>
          <p:nvPr/>
        </p:nvSpPr>
        <p:spPr>
          <a:xfrm>
            <a:off x="753110" y="668451"/>
            <a:ext cx="2903850" cy="396006"/>
          </a:xfrm>
          <a:prstGeom prst="rect">
            <a:avLst/>
          </a:prstGeom>
        </p:spPr>
        <p:txBody>
          <a:bodyPr lIns="0" tIns="0" rIns="0" bIns="0" rtlCol="0" anchor="t">
            <a:spAutoFit/>
          </a:bodyPr>
          <a:lstStyle/>
          <a:p>
            <a:pPr algn="just" defTabSz="609630">
              <a:lnSpc>
                <a:spcPts val="3199"/>
              </a:lnSpc>
            </a:pPr>
            <a:r>
              <a:rPr lang="en-US" sz="2666" spc="-106">
                <a:solidFill>
                  <a:srgbClr val="FFFFFF"/>
                </a:solidFill>
                <a:latin typeface="Open Sans Bold"/>
              </a:rPr>
              <a:t>FINNOVA</a:t>
            </a:r>
          </a:p>
        </p:txBody>
      </p:sp>
      <p:sp>
        <p:nvSpPr>
          <p:cNvPr id="16" name="TextBox 16"/>
          <p:cNvSpPr txBox="1"/>
          <p:nvPr/>
        </p:nvSpPr>
        <p:spPr>
          <a:xfrm>
            <a:off x="451246" y="1464734"/>
            <a:ext cx="4898916" cy="4864152"/>
          </a:xfrm>
          <a:prstGeom prst="rect">
            <a:avLst/>
          </a:prstGeom>
        </p:spPr>
        <p:txBody>
          <a:bodyPr wrap="square" lIns="0" tIns="0" rIns="0" bIns="0" rtlCol="0" anchor="t">
            <a:spAutoFit/>
          </a:bodyPr>
          <a:lstStyle/>
          <a:p>
            <a:pPr algn="just" defTabSz="609630">
              <a:lnSpc>
                <a:spcPts val="1983"/>
              </a:lnSpc>
            </a:pPr>
            <a:r>
              <a:rPr lang="en-US" sz="1666" spc="15" dirty="0">
                <a:solidFill>
                  <a:srgbClr val="203864"/>
                </a:solidFill>
                <a:latin typeface="Open Sans"/>
              </a:rPr>
              <a:t>FINNOVA Foundation is a Belgian non-profit foundation established in 2009, with headquarters in Brussels and subsidiaries in Spain, Portugal and Chile. The </a:t>
            </a:r>
            <a:r>
              <a:rPr lang="en-US" sz="1666" spc="15" dirty="0" err="1">
                <a:solidFill>
                  <a:srgbClr val="203864"/>
                </a:solidFill>
                <a:latin typeface="Open Sans"/>
              </a:rPr>
              <a:t>Finnova</a:t>
            </a:r>
            <a:r>
              <a:rPr lang="en-US" sz="1666" spc="15" dirty="0">
                <a:solidFill>
                  <a:srgbClr val="203864"/>
                </a:solidFill>
                <a:latin typeface="Open Sans"/>
              </a:rPr>
              <a:t> Foundation is an institution that promotes, both public administrations and private companies, access to the resources, initiatives and programs of the European Union. We work with local and central governments, universities, research and professional training centers, large companies, MSMEs and the start-up ecosystem.</a:t>
            </a:r>
          </a:p>
          <a:p>
            <a:pPr algn="just" defTabSz="609630">
              <a:lnSpc>
                <a:spcPts val="1983"/>
              </a:lnSpc>
            </a:pPr>
            <a:endParaRPr lang="en-US" sz="1666" spc="15" dirty="0">
              <a:solidFill>
                <a:srgbClr val="203864"/>
              </a:solidFill>
              <a:latin typeface="Open Sans"/>
            </a:endParaRPr>
          </a:p>
          <a:p>
            <a:pPr algn="just" defTabSz="609630">
              <a:lnSpc>
                <a:spcPts val="1983"/>
              </a:lnSpc>
            </a:pPr>
            <a:r>
              <a:rPr lang="en-US" sz="1666" spc="15" dirty="0">
                <a:solidFill>
                  <a:srgbClr val="203864"/>
                </a:solidFill>
                <a:latin typeface="Open Sans"/>
              </a:rPr>
              <a:t>FINNOVA (www.finnova.eu) works in the fields of new technologies, sustainable development, the environment, circularity, energy efficiency and renewable energies, smart cities, bioeconomy, water, waste, tourism and social inclusion, through different European projects and initiatives based on innovation.</a:t>
            </a:r>
          </a:p>
        </p:txBody>
      </p:sp>
      <p:grpSp>
        <p:nvGrpSpPr>
          <p:cNvPr id="17" name="Group 17"/>
          <p:cNvGrpSpPr/>
          <p:nvPr/>
        </p:nvGrpSpPr>
        <p:grpSpPr>
          <a:xfrm>
            <a:off x="7212207" y="535763"/>
            <a:ext cx="4293993" cy="429616"/>
            <a:chOff x="0" y="0"/>
            <a:chExt cx="8587986" cy="859232"/>
          </a:xfrm>
        </p:grpSpPr>
        <p:sp>
          <p:nvSpPr>
            <p:cNvPr id="18" name="Freeform 18"/>
            <p:cNvSpPr/>
            <p:nvPr/>
          </p:nvSpPr>
          <p:spPr>
            <a:xfrm>
              <a:off x="0" y="86152"/>
              <a:ext cx="2494145" cy="686929"/>
            </a:xfrm>
            <a:custGeom>
              <a:avLst/>
              <a:gdLst/>
              <a:ahLst/>
              <a:cxnLst/>
              <a:rect l="l" t="t" r="r" b="b"/>
              <a:pathLst>
                <a:path w="2494145" h="686929">
                  <a:moveTo>
                    <a:pt x="0" y="0"/>
                  </a:moveTo>
                  <a:lnTo>
                    <a:pt x="2494145" y="0"/>
                  </a:lnTo>
                  <a:lnTo>
                    <a:pt x="2494145" y="686929"/>
                  </a:lnTo>
                  <a:lnTo>
                    <a:pt x="0" y="686929"/>
                  </a:lnTo>
                  <a:lnTo>
                    <a:pt x="0" y="0"/>
                  </a:lnTo>
                  <a:close/>
                </a:path>
              </a:pathLst>
            </a:custGeom>
            <a:blipFill>
              <a:blip r:embed="rId7"/>
              <a:stretch>
                <a:fillRect/>
              </a:stretch>
            </a:blipFill>
          </p:spPr>
          <p:txBody>
            <a:bodyPr/>
            <a:lstStyle/>
            <a:p>
              <a:pPr defTabSz="609630"/>
              <a:endParaRPr lang="es-CL" sz="1200">
                <a:solidFill>
                  <a:prstClr val="black"/>
                </a:solidFill>
                <a:latin typeface="Calibri"/>
              </a:endParaRPr>
            </a:p>
          </p:txBody>
        </p:sp>
        <p:sp>
          <p:nvSpPr>
            <p:cNvPr id="19" name="Freeform 19"/>
            <p:cNvSpPr/>
            <p:nvPr/>
          </p:nvSpPr>
          <p:spPr>
            <a:xfrm>
              <a:off x="2642384" y="42669"/>
              <a:ext cx="3885656" cy="773893"/>
            </a:xfrm>
            <a:custGeom>
              <a:avLst/>
              <a:gdLst/>
              <a:ahLst/>
              <a:cxnLst/>
              <a:rect l="l" t="t" r="r" b="b"/>
              <a:pathLst>
                <a:path w="3885656" h="773893">
                  <a:moveTo>
                    <a:pt x="0" y="0"/>
                  </a:moveTo>
                  <a:lnTo>
                    <a:pt x="3885657" y="0"/>
                  </a:lnTo>
                  <a:lnTo>
                    <a:pt x="3885657" y="773894"/>
                  </a:lnTo>
                  <a:lnTo>
                    <a:pt x="0" y="773894"/>
                  </a:lnTo>
                  <a:lnTo>
                    <a:pt x="0" y="0"/>
                  </a:lnTo>
                  <a:close/>
                </a:path>
              </a:pathLst>
            </a:custGeom>
            <a:blipFill>
              <a:blip r:embed="rId8"/>
              <a:stretch>
                <a:fillRect/>
              </a:stretch>
            </a:blipFill>
          </p:spPr>
          <p:txBody>
            <a:bodyPr/>
            <a:lstStyle/>
            <a:p>
              <a:pPr defTabSz="609630"/>
              <a:endParaRPr lang="es-CL" sz="1200">
                <a:solidFill>
                  <a:prstClr val="black"/>
                </a:solidFill>
                <a:latin typeface="Calibri"/>
              </a:endParaRPr>
            </a:p>
          </p:txBody>
        </p:sp>
        <p:sp>
          <p:nvSpPr>
            <p:cNvPr id="20" name="Freeform 20"/>
            <p:cNvSpPr/>
            <p:nvPr/>
          </p:nvSpPr>
          <p:spPr>
            <a:xfrm>
              <a:off x="6676559" y="0"/>
              <a:ext cx="1911427" cy="859232"/>
            </a:xfrm>
            <a:custGeom>
              <a:avLst/>
              <a:gdLst/>
              <a:ahLst/>
              <a:cxnLst/>
              <a:rect l="l" t="t" r="r" b="b"/>
              <a:pathLst>
                <a:path w="1911427" h="859232">
                  <a:moveTo>
                    <a:pt x="0" y="0"/>
                  </a:moveTo>
                  <a:lnTo>
                    <a:pt x="1911427" y="0"/>
                  </a:lnTo>
                  <a:lnTo>
                    <a:pt x="1911427" y="859232"/>
                  </a:lnTo>
                  <a:lnTo>
                    <a:pt x="0" y="859232"/>
                  </a:lnTo>
                  <a:lnTo>
                    <a:pt x="0" y="0"/>
                  </a:lnTo>
                  <a:close/>
                </a:path>
              </a:pathLst>
            </a:custGeom>
            <a:blipFill>
              <a:blip r:embed="rId9"/>
              <a:stretch>
                <a:fillRect/>
              </a:stretch>
            </a:blipFill>
          </p:spPr>
          <p:txBody>
            <a:bodyPr/>
            <a:lstStyle/>
            <a:p>
              <a:pPr defTabSz="609630"/>
              <a:endParaRPr lang="es-CL" sz="1200">
                <a:solidFill>
                  <a:prstClr val="black"/>
                </a:solidFill>
                <a:latin typeface="Calibri"/>
              </a:endParaRPr>
            </a:p>
          </p:txBody>
        </p:sp>
      </p:grpSp>
      <p:sp>
        <p:nvSpPr>
          <p:cNvPr id="21" name="Freeform 21"/>
          <p:cNvSpPr/>
          <p:nvPr/>
        </p:nvSpPr>
        <p:spPr>
          <a:xfrm>
            <a:off x="5712627" y="501120"/>
            <a:ext cx="1385609" cy="498905"/>
          </a:xfrm>
          <a:custGeom>
            <a:avLst/>
            <a:gdLst/>
            <a:ahLst/>
            <a:cxnLst/>
            <a:rect l="l" t="t" r="r" b="b"/>
            <a:pathLst>
              <a:path w="2078413" h="748357">
                <a:moveTo>
                  <a:pt x="0" y="0"/>
                </a:moveTo>
                <a:lnTo>
                  <a:pt x="2078412" y="0"/>
                </a:lnTo>
                <a:lnTo>
                  <a:pt x="2078412" y="748357"/>
                </a:lnTo>
                <a:lnTo>
                  <a:pt x="0" y="748357"/>
                </a:lnTo>
                <a:lnTo>
                  <a:pt x="0" y="0"/>
                </a:lnTo>
                <a:close/>
              </a:path>
            </a:pathLst>
          </a:custGeom>
          <a:blipFill>
            <a:blip r:embed="rId10"/>
            <a:stretch>
              <a:fillRect/>
            </a:stretch>
          </a:blipFill>
        </p:spPr>
        <p:txBody>
          <a:bodyPr/>
          <a:lstStyle/>
          <a:p>
            <a:pPr defTabSz="609630"/>
            <a:endParaRPr lang="es-CL" sz="120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912E3A2-8CEF-A50E-B330-4B0E781A9A97}"/>
              </a:ext>
            </a:extLst>
          </p:cNvPr>
          <p:cNvSpPr>
            <a:spLocks noGrp="1"/>
          </p:cNvSpPr>
          <p:nvPr>
            <p:ph type="title"/>
          </p:nvPr>
        </p:nvSpPr>
        <p:spPr>
          <a:xfrm>
            <a:off x="838200" y="218370"/>
            <a:ext cx="10515600" cy="1325563"/>
          </a:xfrm>
        </p:spPr>
        <p:txBody>
          <a:bodyPr/>
          <a:lstStyle/>
          <a:p>
            <a:r>
              <a:rPr lang="en-US" dirty="0"/>
              <a:t>What is triangular co-operation?</a:t>
            </a:r>
            <a:endParaRPr lang="es-CL" dirty="0"/>
          </a:p>
        </p:txBody>
      </p:sp>
      <p:sp>
        <p:nvSpPr>
          <p:cNvPr id="5" name="Marcador de contenido 4">
            <a:extLst>
              <a:ext uri="{FF2B5EF4-FFF2-40B4-BE49-F238E27FC236}">
                <a16:creationId xmlns:a16="http://schemas.microsoft.com/office/drawing/2014/main" id="{30606DD2-8771-E859-0302-2B0D7F407321}"/>
              </a:ext>
            </a:extLst>
          </p:cNvPr>
          <p:cNvSpPr>
            <a:spLocks noGrp="1"/>
          </p:cNvSpPr>
          <p:nvPr>
            <p:ph sz="half" idx="1"/>
          </p:nvPr>
        </p:nvSpPr>
        <p:spPr>
          <a:xfrm>
            <a:off x="702734" y="1543932"/>
            <a:ext cx="5181600" cy="4958467"/>
          </a:xfrm>
        </p:spPr>
        <p:txBody>
          <a:bodyPr>
            <a:normAutofit fontScale="62500" lnSpcReduction="20000"/>
          </a:bodyPr>
          <a:lstStyle/>
          <a:p>
            <a:r>
              <a:rPr lang="en-US" dirty="0"/>
              <a:t>One innovative, promising way of expanding global co-operation for sustainable development</a:t>
            </a:r>
          </a:p>
          <a:p>
            <a:r>
              <a:rPr lang="en-US" dirty="0"/>
              <a:t>Can provide solutions to overcome today's most pressing environmental, economic and social challenges, ensuring sustainable development in partner countries.</a:t>
            </a:r>
          </a:p>
          <a:p>
            <a:r>
              <a:rPr lang="en-US" dirty="0"/>
              <a:t>It is a combination of three roles: </a:t>
            </a:r>
          </a:p>
          <a:p>
            <a:pPr lvl="1"/>
            <a:r>
              <a:rPr lang="en-US" dirty="0"/>
              <a:t>The </a:t>
            </a:r>
            <a:r>
              <a:rPr lang="en-US" b="1" dirty="0"/>
              <a:t>beneficiary</a:t>
            </a:r>
            <a:r>
              <a:rPr lang="en-US" dirty="0"/>
              <a:t> </a:t>
            </a:r>
            <a:r>
              <a:rPr lang="en-US" b="1" dirty="0"/>
              <a:t>partner</a:t>
            </a:r>
            <a:r>
              <a:rPr lang="en-US" dirty="0"/>
              <a:t> seeks support to tackle a specific development challenge;</a:t>
            </a:r>
          </a:p>
          <a:p>
            <a:pPr lvl="1"/>
            <a:r>
              <a:rPr lang="en-US" dirty="0"/>
              <a:t>The </a:t>
            </a:r>
            <a:r>
              <a:rPr lang="en-US" b="1" dirty="0"/>
              <a:t>pivotal partner </a:t>
            </a:r>
            <a:r>
              <a:rPr lang="en-US" dirty="0"/>
              <a:t>has proven experience in the issue, and shares its resources, knowledge and expertise;</a:t>
            </a:r>
          </a:p>
          <a:p>
            <a:pPr lvl="1"/>
            <a:r>
              <a:rPr lang="en-US" dirty="0"/>
              <a:t>The </a:t>
            </a:r>
            <a:r>
              <a:rPr lang="en-US" b="1" dirty="0"/>
              <a:t>facilitating partner </a:t>
            </a:r>
            <a:r>
              <a:rPr lang="en-US" dirty="0"/>
              <a:t>connects the beneficiary and the pivotal partners, supporting their collaboration financially and technically.</a:t>
            </a:r>
          </a:p>
          <a:p>
            <a:r>
              <a:rPr lang="en-US" dirty="0"/>
              <a:t>These roles may change throughout the life of a project.</a:t>
            </a:r>
          </a:p>
          <a:p>
            <a:r>
              <a:rPr lang="en-US" dirty="0"/>
              <a:t>There can be several actors at each edge of the triangle.</a:t>
            </a:r>
          </a:p>
          <a:p>
            <a:r>
              <a:rPr lang="en-US" dirty="0"/>
              <a:t>Those actors may be representing countries, international </a:t>
            </a:r>
            <a:r>
              <a:rPr lang="en-US" dirty="0" err="1"/>
              <a:t>organisations</a:t>
            </a:r>
            <a:r>
              <a:rPr lang="en-US" dirty="0"/>
              <a:t>, civil society, private sector, trade unions or private </a:t>
            </a:r>
            <a:r>
              <a:rPr lang="en-US" dirty="0" err="1"/>
              <a:t>philanthrophy</a:t>
            </a:r>
            <a:r>
              <a:rPr lang="en-US" dirty="0"/>
              <a:t>.</a:t>
            </a:r>
            <a:endParaRPr lang="es-CL" dirty="0"/>
          </a:p>
        </p:txBody>
      </p:sp>
      <p:sp>
        <p:nvSpPr>
          <p:cNvPr id="6" name="Marcador de contenido 5">
            <a:extLst>
              <a:ext uri="{FF2B5EF4-FFF2-40B4-BE49-F238E27FC236}">
                <a16:creationId xmlns:a16="http://schemas.microsoft.com/office/drawing/2014/main" id="{84F574A2-7917-B62E-91D9-289ADB35F478}"/>
              </a:ext>
            </a:extLst>
          </p:cNvPr>
          <p:cNvSpPr>
            <a:spLocks noGrp="1"/>
          </p:cNvSpPr>
          <p:nvPr>
            <p:ph sz="half" idx="2"/>
          </p:nvPr>
        </p:nvSpPr>
        <p:spPr/>
        <p:txBody>
          <a:bodyPr>
            <a:normAutofit fontScale="62500" lnSpcReduction="20000"/>
          </a:bodyPr>
          <a:lstStyle/>
          <a:p>
            <a:endParaRPr lang="es-CL"/>
          </a:p>
        </p:txBody>
      </p:sp>
      <p:pic>
        <p:nvPicPr>
          <p:cNvPr id="9" name="Imagen 8">
            <a:extLst>
              <a:ext uri="{FF2B5EF4-FFF2-40B4-BE49-F238E27FC236}">
                <a16:creationId xmlns:a16="http://schemas.microsoft.com/office/drawing/2014/main" id="{1D6DAB77-E7BB-65DC-A771-A3E4F8F59628}"/>
              </a:ext>
            </a:extLst>
          </p:cNvPr>
          <p:cNvPicPr>
            <a:picLocks noChangeAspect="1"/>
          </p:cNvPicPr>
          <p:nvPr/>
        </p:nvPicPr>
        <p:blipFill>
          <a:blip r:embed="rId3"/>
          <a:stretch>
            <a:fillRect/>
          </a:stretch>
        </p:blipFill>
        <p:spPr>
          <a:xfrm>
            <a:off x="6400800" y="1825625"/>
            <a:ext cx="4953000" cy="4286250"/>
          </a:xfrm>
          <a:prstGeom prst="rect">
            <a:avLst/>
          </a:prstGeom>
        </p:spPr>
      </p:pic>
    </p:spTree>
    <p:extLst>
      <p:ext uri="{BB962C8B-B14F-4D97-AF65-F5344CB8AC3E}">
        <p14:creationId xmlns:p14="http://schemas.microsoft.com/office/powerpoint/2010/main" val="282798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14">
            <a:extLst>
              <a:ext uri="{FF2B5EF4-FFF2-40B4-BE49-F238E27FC236}">
                <a16:creationId xmlns:a16="http://schemas.microsoft.com/office/drawing/2014/main" id="{D2BEE71A-353E-49B4-9F8D-D2E784E501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6064235" cy="6858000"/>
            <a:chOff x="651279" y="598259"/>
            <a:chExt cx="10889442" cy="5680742"/>
          </a:xfrm>
        </p:grpSpPr>
        <p:sp>
          <p:nvSpPr>
            <p:cNvPr id="32" name="Color">
              <a:extLst>
                <a:ext uri="{FF2B5EF4-FFF2-40B4-BE49-F238E27FC236}">
                  <a16:creationId xmlns:a16="http://schemas.microsoft.com/office/drawing/2014/main" id="{0C9DD877-6006-4DF4-90EE-97EB9CA6B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lor">
              <a:extLst>
                <a:ext uri="{FF2B5EF4-FFF2-40B4-BE49-F238E27FC236}">
                  <a16:creationId xmlns:a16="http://schemas.microsoft.com/office/drawing/2014/main" id="{380AA621-5EB1-4034-A9BE-9FD3CEC58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agen 4">
            <a:extLst>
              <a:ext uri="{FF2B5EF4-FFF2-40B4-BE49-F238E27FC236}">
                <a16:creationId xmlns:a16="http://schemas.microsoft.com/office/drawing/2014/main" id="{01D563F2-B117-210B-78C3-6206B5EDC945}"/>
              </a:ext>
            </a:extLst>
          </p:cNvPr>
          <p:cNvPicPr>
            <a:picLocks noChangeAspect="1"/>
          </p:cNvPicPr>
          <p:nvPr/>
        </p:nvPicPr>
        <p:blipFill>
          <a:blip r:embed="rId2"/>
          <a:stretch>
            <a:fillRect/>
          </a:stretch>
        </p:blipFill>
        <p:spPr>
          <a:xfrm>
            <a:off x="6536212" y="902522"/>
            <a:ext cx="4999274" cy="1249818"/>
          </a:xfrm>
          <a:prstGeom prst="rect">
            <a:avLst/>
          </a:prstGeom>
        </p:spPr>
      </p:pic>
      <p:pic>
        <p:nvPicPr>
          <p:cNvPr id="4" name="Imagen 3">
            <a:extLst>
              <a:ext uri="{FF2B5EF4-FFF2-40B4-BE49-F238E27FC236}">
                <a16:creationId xmlns:a16="http://schemas.microsoft.com/office/drawing/2014/main" id="{2CED7207-2169-C128-6DA7-1AFF81952005}"/>
              </a:ext>
            </a:extLst>
          </p:cNvPr>
          <p:cNvPicPr>
            <a:picLocks noChangeAspect="1"/>
          </p:cNvPicPr>
          <p:nvPr/>
        </p:nvPicPr>
        <p:blipFill>
          <a:blip r:embed="rId3"/>
          <a:stretch>
            <a:fillRect/>
          </a:stretch>
        </p:blipFill>
        <p:spPr>
          <a:xfrm>
            <a:off x="6537543" y="3046644"/>
            <a:ext cx="4999274" cy="799884"/>
          </a:xfrm>
          <a:prstGeom prst="rect">
            <a:avLst/>
          </a:prstGeom>
        </p:spPr>
      </p:pic>
      <p:pic>
        <p:nvPicPr>
          <p:cNvPr id="6" name="Imagen 5">
            <a:extLst>
              <a:ext uri="{FF2B5EF4-FFF2-40B4-BE49-F238E27FC236}">
                <a16:creationId xmlns:a16="http://schemas.microsoft.com/office/drawing/2014/main" id="{3F58963F-32B3-BE30-2077-83FA55689909}"/>
              </a:ext>
            </a:extLst>
          </p:cNvPr>
          <p:cNvPicPr>
            <a:picLocks noChangeAspect="1"/>
          </p:cNvPicPr>
          <p:nvPr/>
        </p:nvPicPr>
        <p:blipFill>
          <a:blip r:embed="rId4"/>
          <a:stretch>
            <a:fillRect/>
          </a:stretch>
        </p:blipFill>
        <p:spPr>
          <a:xfrm>
            <a:off x="6537543" y="5065786"/>
            <a:ext cx="4999274" cy="599913"/>
          </a:xfrm>
          <a:prstGeom prst="rect">
            <a:avLst/>
          </a:prstGeom>
        </p:spPr>
      </p:pic>
      <p:grpSp>
        <p:nvGrpSpPr>
          <p:cNvPr id="34"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38DCFF0E-5C50-2C4B-977F-D4643BCEAB86}"/>
              </a:ext>
            </a:extLst>
          </p:cNvPr>
          <p:cNvSpPr>
            <a:spLocks noGrp="1"/>
          </p:cNvSpPr>
          <p:nvPr>
            <p:ph type="title"/>
          </p:nvPr>
        </p:nvSpPr>
        <p:spPr>
          <a:xfrm>
            <a:off x="786385" y="841249"/>
            <a:ext cx="4827936" cy="2587751"/>
          </a:xfrm>
        </p:spPr>
        <p:txBody>
          <a:bodyPr anchor="b">
            <a:normAutofit/>
          </a:bodyPr>
          <a:lstStyle/>
          <a:p>
            <a:r>
              <a:rPr lang="es-ES" sz="4800" dirty="0">
                <a:solidFill>
                  <a:schemeClr val="bg1"/>
                </a:solidFill>
              </a:rPr>
              <a:t>Triangular </a:t>
            </a:r>
            <a:r>
              <a:rPr lang="es-ES" sz="4800" dirty="0" err="1">
                <a:solidFill>
                  <a:schemeClr val="bg1"/>
                </a:solidFill>
              </a:rPr>
              <a:t>cooperation</a:t>
            </a:r>
            <a:r>
              <a:rPr lang="es-ES" sz="4800" dirty="0">
                <a:solidFill>
                  <a:schemeClr val="bg1"/>
                </a:solidFill>
              </a:rPr>
              <a:t> </a:t>
            </a:r>
            <a:r>
              <a:rPr lang="es-ES" sz="4800" dirty="0" err="1">
                <a:solidFill>
                  <a:schemeClr val="bg1"/>
                </a:solidFill>
              </a:rPr>
              <a:t>programmes</a:t>
            </a:r>
            <a:endParaRPr lang="es-CL" sz="4800" dirty="0">
              <a:solidFill>
                <a:schemeClr val="bg1"/>
              </a:solidFill>
            </a:endParaRPr>
          </a:p>
        </p:txBody>
      </p:sp>
      <p:sp>
        <p:nvSpPr>
          <p:cNvPr id="3" name="Marcador de contenido 2">
            <a:extLst>
              <a:ext uri="{FF2B5EF4-FFF2-40B4-BE49-F238E27FC236}">
                <a16:creationId xmlns:a16="http://schemas.microsoft.com/office/drawing/2014/main" id="{B2E67CDE-B475-EF6F-0B5E-D8A0DFEE6448}"/>
              </a:ext>
            </a:extLst>
          </p:cNvPr>
          <p:cNvSpPr>
            <a:spLocks noGrp="1"/>
          </p:cNvSpPr>
          <p:nvPr>
            <p:ph idx="1"/>
          </p:nvPr>
        </p:nvSpPr>
        <p:spPr>
          <a:xfrm>
            <a:off x="786383" y="3471176"/>
            <a:ext cx="4827936" cy="2710168"/>
          </a:xfrm>
        </p:spPr>
        <p:txBody>
          <a:bodyPr anchor="t">
            <a:normAutofit/>
          </a:bodyPr>
          <a:lstStyle/>
          <a:p>
            <a:pPr marL="0" indent="0">
              <a:buNone/>
            </a:pPr>
            <a:r>
              <a:rPr lang="es-ES" sz="1800" dirty="0" err="1">
                <a:solidFill>
                  <a:schemeClr val="bg1"/>
                </a:solidFill>
              </a:rPr>
              <a:t>There</a:t>
            </a:r>
            <a:r>
              <a:rPr lang="es-ES" sz="1800" dirty="0">
                <a:solidFill>
                  <a:schemeClr val="bg1"/>
                </a:solidFill>
              </a:rPr>
              <a:t> are </a:t>
            </a:r>
            <a:r>
              <a:rPr lang="es-ES" sz="1800" dirty="0" err="1">
                <a:solidFill>
                  <a:schemeClr val="bg1"/>
                </a:solidFill>
              </a:rPr>
              <a:t>different</a:t>
            </a:r>
            <a:r>
              <a:rPr lang="es-ES" sz="1800" dirty="0">
                <a:solidFill>
                  <a:schemeClr val="bg1"/>
                </a:solidFill>
              </a:rPr>
              <a:t> TC </a:t>
            </a:r>
            <a:r>
              <a:rPr lang="es-ES" sz="1800" dirty="0" err="1">
                <a:solidFill>
                  <a:schemeClr val="bg1"/>
                </a:solidFill>
              </a:rPr>
              <a:t>programmes</a:t>
            </a:r>
            <a:r>
              <a:rPr lang="es-ES" sz="1800" dirty="0">
                <a:solidFill>
                  <a:schemeClr val="bg1"/>
                </a:solidFill>
              </a:rPr>
              <a:t> in </a:t>
            </a:r>
            <a:r>
              <a:rPr lang="es-ES" sz="1800" dirty="0" err="1">
                <a:solidFill>
                  <a:schemeClr val="bg1"/>
                </a:solidFill>
              </a:rPr>
              <a:t>all</a:t>
            </a:r>
            <a:r>
              <a:rPr lang="es-ES" sz="1800" dirty="0">
                <a:solidFill>
                  <a:schemeClr val="bg1"/>
                </a:solidFill>
              </a:rPr>
              <a:t> </a:t>
            </a:r>
            <a:r>
              <a:rPr lang="es-ES" sz="1800" dirty="0" err="1">
                <a:solidFill>
                  <a:schemeClr val="bg1"/>
                </a:solidFill>
              </a:rPr>
              <a:t>continents</a:t>
            </a:r>
            <a:r>
              <a:rPr lang="es-ES" sz="1800" dirty="0">
                <a:solidFill>
                  <a:schemeClr val="bg1"/>
                </a:solidFill>
              </a:rPr>
              <a:t>. In </a:t>
            </a:r>
            <a:r>
              <a:rPr lang="es-ES" sz="1800" dirty="0" err="1">
                <a:solidFill>
                  <a:schemeClr val="bg1"/>
                </a:solidFill>
              </a:rPr>
              <a:t>the</a:t>
            </a:r>
            <a:r>
              <a:rPr lang="es-ES" sz="1800" dirty="0">
                <a:solidFill>
                  <a:schemeClr val="bg1"/>
                </a:solidFill>
              </a:rPr>
              <a:t> LATAM-EU </a:t>
            </a:r>
            <a:r>
              <a:rPr lang="es-ES" sz="1800" dirty="0" err="1">
                <a:solidFill>
                  <a:schemeClr val="bg1"/>
                </a:solidFill>
              </a:rPr>
              <a:t>relationship</a:t>
            </a:r>
            <a:r>
              <a:rPr lang="es-ES" sz="1800" dirty="0">
                <a:solidFill>
                  <a:schemeClr val="bg1"/>
                </a:solidFill>
              </a:rPr>
              <a:t>, </a:t>
            </a:r>
            <a:r>
              <a:rPr lang="es-ES" sz="1800" dirty="0" err="1">
                <a:solidFill>
                  <a:schemeClr val="bg1"/>
                </a:solidFill>
              </a:rPr>
              <a:t>the</a:t>
            </a:r>
            <a:r>
              <a:rPr lang="es-ES" sz="1800" dirty="0">
                <a:solidFill>
                  <a:schemeClr val="bg1"/>
                </a:solidFill>
              </a:rPr>
              <a:t> </a:t>
            </a:r>
            <a:r>
              <a:rPr lang="es-ES" sz="1800" dirty="0" err="1">
                <a:solidFill>
                  <a:schemeClr val="bg1"/>
                </a:solidFill>
              </a:rPr>
              <a:t>most</a:t>
            </a:r>
            <a:r>
              <a:rPr lang="es-ES" sz="1800" dirty="0">
                <a:solidFill>
                  <a:schemeClr val="bg1"/>
                </a:solidFill>
              </a:rPr>
              <a:t> </a:t>
            </a:r>
            <a:r>
              <a:rPr lang="es-ES" sz="1800" dirty="0" err="1">
                <a:solidFill>
                  <a:schemeClr val="bg1"/>
                </a:solidFill>
              </a:rPr>
              <a:t>important</a:t>
            </a:r>
            <a:r>
              <a:rPr lang="es-ES" sz="1800" dirty="0">
                <a:solidFill>
                  <a:schemeClr val="bg1"/>
                </a:solidFill>
              </a:rPr>
              <a:t> are: </a:t>
            </a:r>
          </a:p>
          <a:p>
            <a:r>
              <a:rPr lang="es-ES" sz="1800" dirty="0">
                <a:solidFill>
                  <a:schemeClr val="bg1"/>
                </a:solidFill>
              </a:rPr>
              <a:t>Adelante2, </a:t>
            </a:r>
            <a:r>
              <a:rPr lang="es-ES" sz="1800" dirty="0" err="1">
                <a:solidFill>
                  <a:schemeClr val="bg1"/>
                </a:solidFill>
              </a:rPr>
              <a:t>European</a:t>
            </a:r>
            <a:r>
              <a:rPr lang="es-ES" sz="1800" dirty="0">
                <a:solidFill>
                  <a:schemeClr val="bg1"/>
                </a:solidFill>
              </a:rPr>
              <a:t> </a:t>
            </a:r>
            <a:r>
              <a:rPr lang="es-ES" sz="1800" dirty="0" err="1">
                <a:solidFill>
                  <a:schemeClr val="bg1"/>
                </a:solidFill>
              </a:rPr>
              <a:t>Union</a:t>
            </a:r>
            <a:r>
              <a:rPr lang="es-ES" sz="1800" dirty="0">
                <a:solidFill>
                  <a:schemeClr val="bg1"/>
                </a:solidFill>
              </a:rPr>
              <a:t>.</a:t>
            </a:r>
          </a:p>
          <a:p>
            <a:r>
              <a:rPr lang="en-US" sz="1800" dirty="0">
                <a:solidFill>
                  <a:schemeClr val="bg1"/>
                </a:solidFill>
              </a:rPr>
              <a:t>Regional Fund for Triangular Cooperation in Latin America and the Caribbean. German Government. </a:t>
            </a:r>
          </a:p>
          <a:p>
            <a:r>
              <a:rPr lang="en-US" sz="1800" dirty="0">
                <a:solidFill>
                  <a:schemeClr val="bg1"/>
                </a:solidFill>
              </a:rPr>
              <a:t>AECID. Bilateral and multilateral agrees with some LAC countries.</a:t>
            </a:r>
            <a:endParaRPr lang="es-CL" sz="1800" dirty="0">
              <a:solidFill>
                <a:schemeClr val="bg1"/>
              </a:solidFill>
            </a:endParaRPr>
          </a:p>
        </p:txBody>
      </p:sp>
    </p:spTree>
    <p:extLst>
      <p:ext uri="{BB962C8B-B14F-4D97-AF65-F5344CB8AC3E}">
        <p14:creationId xmlns:p14="http://schemas.microsoft.com/office/powerpoint/2010/main" val="319824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22172" y="0"/>
            <a:ext cx="169828" cy="6858000"/>
            <a:chOff x="0" y="0"/>
            <a:chExt cx="339655" cy="13716000"/>
          </a:xfrm>
        </p:grpSpPr>
        <p:sp>
          <p:nvSpPr>
            <p:cNvPr id="3" name="Freeform 3"/>
            <p:cNvSpPr/>
            <p:nvPr/>
          </p:nvSpPr>
          <p:spPr>
            <a:xfrm>
              <a:off x="0" y="0"/>
              <a:ext cx="339655" cy="13716000"/>
            </a:xfrm>
            <a:custGeom>
              <a:avLst/>
              <a:gdLst/>
              <a:ahLst/>
              <a:cxnLst/>
              <a:rect l="l" t="t" r="r" b="b"/>
              <a:pathLst>
                <a:path w="339655" h="13716000">
                  <a:moveTo>
                    <a:pt x="0" y="0"/>
                  </a:moveTo>
                  <a:lnTo>
                    <a:pt x="339655" y="0"/>
                  </a:lnTo>
                  <a:lnTo>
                    <a:pt x="339655" y="13716000"/>
                  </a:lnTo>
                  <a:lnTo>
                    <a:pt x="0" y="13716000"/>
                  </a:lnTo>
                  <a:close/>
                </a:path>
              </a:pathLst>
            </a:custGeom>
            <a:solidFill>
              <a:srgbClr val="DF9800"/>
            </a:solidFill>
          </p:spPr>
          <p:txBody>
            <a:bodyPr/>
            <a:lstStyle/>
            <a:p>
              <a:endParaRPr lang="es-CL" sz="1200"/>
            </a:p>
          </p:txBody>
        </p:sp>
      </p:grpSp>
      <p:sp>
        <p:nvSpPr>
          <p:cNvPr id="4" name="TextBox 4"/>
          <p:cNvSpPr txBox="1"/>
          <p:nvPr/>
        </p:nvSpPr>
        <p:spPr>
          <a:xfrm>
            <a:off x="685800" y="1945683"/>
            <a:ext cx="10820400" cy="912558"/>
          </a:xfrm>
          <a:prstGeom prst="rect">
            <a:avLst/>
          </a:prstGeom>
        </p:spPr>
        <p:txBody>
          <a:bodyPr lIns="0" tIns="0" rIns="0" bIns="0" rtlCol="0" anchor="t">
            <a:spAutoFit/>
          </a:bodyPr>
          <a:lstStyle/>
          <a:p>
            <a:pPr algn="just">
              <a:lnSpc>
                <a:spcPts val="2379"/>
              </a:lnSpc>
              <a:spcBef>
                <a:spcPct val="0"/>
              </a:spcBef>
            </a:pPr>
            <a:r>
              <a:rPr lang="en-US" sz="1999" dirty="0">
                <a:solidFill>
                  <a:srgbClr val="203864"/>
                </a:solidFill>
                <a:latin typeface="Open Sans"/>
              </a:rPr>
              <a:t>ADELANTE 2 is a European Union </a:t>
            </a:r>
            <a:r>
              <a:rPr lang="en-US" sz="1999" dirty="0" err="1">
                <a:solidFill>
                  <a:srgbClr val="203864"/>
                </a:solidFill>
                <a:latin typeface="Open Sans"/>
              </a:rPr>
              <a:t>programme</a:t>
            </a:r>
            <a:r>
              <a:rPr lang="en-US" sz="1999" dirty="0">
                <a:solidFill>
                  <a:srgbClr val="203864"/>
                </a:solidFill>
                <a:latin typeface="Open Sans"/>
              </a:rPr>
              <a:t> with the aim of contributing to the fulfilment of the 2030 Agenda in Latin America and the Caribbean, through interventions that reflect the most modern approaches to Triangular Cooperation. </a:t>
            </a:r>
          </a:p>
        </p:txBody>
      </p:sp>
      <p:sp>
        <p:nvSpPr>
          <p:cNvPr id="5" name="TextBox 5"/>
          <p:cNvSpPr txBox="1"/>
          <p:nvPr/>
        </p:nvSpPr>
        <p:spPr>
          <a:xfrm>
            <a:off x="1040746" y="3096430"/>
            <a:ext cx="9006366" cy="3114122"/>
          </a:xfrm>
          <a:prstGeom prst="rect">
            <a:avLst/>
          </a:prstGeom>
        </p:spPr>
        <p:txBody>
          <a:bodyPr wrap="square" lIns="0" tIns="0" rIns="0" bIns="0" rtlCol="0" anchor="t">
            <a:spAutoFit/>
          </a:bodyPr>
          <a:lstStyle/>
          <a:p>
            <a:pPr marL="403032" lvl="1" indent="-201516" algn="just">
              <a:lnSpc>
                <a:spcPts val="2221"/>
              </a:lnSpc>
              <a:buFont typeface="Arial"/>
              <a:buChar char="•"/>
            </a:pPr>
            <a:r>
              <a:rPr lang="en-US" sz="2400" dirty="0">
                <a:solidFill>
                  <a:schemeClr val="tx2"/>
                </a:solidFill>
              </a:rPr>
              <a:t>It is a demand-driven instrument, agile and flexible, with a 'rapid response' approach.</a:t>
            </a:r>
          </a:p>
          <a:p>
            <a:pPr marL="403032" lvl="1" indent="-201516" algn="just">
              <a:lnSpc>
                <a:spcPts val="2221"/>
              </a:lnSpc>
              <a:buFont typeface="Arial"/>
              <a:buChar char="•"/>
            </a:pPr>
            <a:r>
              <a:rPr lang="en-US" sz="2400" dirty="0">
                <a:solidFill>
                  <a:schemeClr val="tx2"/>
                </a:solidFill>
              </a:rPr>
              <a:t>Open to all initiatives that address any SDG.</a:t>
            </a:r>
          </a:p>
          <a:p>
            <a:pPr marL="403032" lvl="1" indent="-201516" algn="just">
              <a:lnSpc>
                <a:spcPts val="2221"/>
              </a:lnSpc>
              <a:buFont typeface="Arial"/>
              <a:buChar char="•"/>
            </a:pPr>
            <a:r>
              <a:rPr lang="en-US" sz="2400" dirty="0">
                <a:solidFill>
                  <a:schemeClr val="tx2"/>
                </a:solidFill>
              </a:rPr>
              <a:t>Eligible activities must be knowledge sharing: events (conferences, seminars, workshops), missions (consultancies, study visits and internships), studies and participation in courses. </a:t>
            </a:r>
            <a:r>
              <a:rPr lang="en-US" sz="2400" u="sng" dirty="0">
                <a:solidFill>
                  <a:schemeClr val="tx2"/>
                </a:solidFill>
              </a:rPr>
              <a:t>Adelante2 supports initiatives, not projects. </a:t>
            </a:r>
          </a:p>
          <a:p>
            <a:pPr marL="403032" lvl="1" indent="-201516" algn="just">
              <a:lnSpc>
                <a:spcPts val="2221"/>
              </a:lnSpc>
              <a:buFont typeface="Arial"/>
              <a:buChar char="•"/>
            </a:pPr>
            <a:r>
              <a:rPr lang="en-US" sz="2400" dirty="0">
                <a:solidFill>
                  <a:schemeClr val="tx2"/>
                </a:solidFill>
              </a:rPr>
              <a:t>Initiatives last between 6 and 9 months. </a:t>
            </a:r>
          </a:p>
          <a:p>
            <a:pPr marL="403032" lvl="1" indent="-201516" algn="just">
              <a:lnSpc>
                <a:spcPts val="2221"/>
              </a:lnSpc>
              <a:buFont typeface="Arial"/>
              <a:buChar char="•"/>
            </a:pPr>
            <a:r>
              <a:rPr lang="en-US" sz="2400" dirty="0">
                <a:solidFill>
                  <a:schemeClr val="tx2"/>
                </a:solidFill>
              </a:rPr>
              <a:t>ADELANTE Team will directly manage the funds, thus ensuring greater agility and working under the 'rapid response' approach mentioned above.</a:t>
            </a:r>
          </a:p>
        </p:txBody>
      </p:sp>
      <p:sp>
        <p:nvSpPr>
          <p:cNvPr id="6" name="Freeform 6"/>
          <p:cNvSpPr/>
          <p:nvPr/>
        </p:nvSpPr>
        <p:spPr>
          <a:xfrm>
            <a:off x="6096000" y="580525"/>
            <a:ext cx="5510080" cy="874354"/>
          </a:xfrm>
          <a:custGeom>
            <a:avLst/>
            <a:gdLst/>
            <a:ahLst/>
            <a:cxnLst/>
            <a:rect l="l" t="t" r="r" b="b"/>
            <a:pathLst>
              <a:path w="8265120" h="1311531">
                <a:moveTo>
                  <a:pt x="0" y="0"/>
                </a:moveTo>
                <a:lnTo>
                  <a:pt x="8265120" y="0"/>
                </a:lnTo>
                <a:lnTo>
                  <a:pt x="8265120" y="1311531"/>
                </a:lnTo>
                <a:lnTo>
                  <a:pt x="0" y="1311531"/>
                </a:lnTo>
                <a:lnTo>
                  <a:pt x="0" y="0"/>
                </a:lnTo>
                <a:close/>
              </a:path>
            </a:pathLst>
          </a:custGeom>
          <a:blipFill>
            <a:blip r:embed="rId3"/>
            <a:stretch>
              <a:fillRect/>
            </a:stretch>
          </a:blipFill>
        </p:spPr>
        <p:txBody>
          <a:bodyPr/>
          <a:lstStyle/>
          <a:p>
            <a:endParaRPr lang="es-CL" sz="1200"/>
          </a:p>
        </p:txBody>
      </p:sp>
      <p:grpSp>
        <p:nvGrpSpPr>
          <p:cNvPr id="7" name="Group 7"/>
          <p:cNvGrpSpPr/>
          <p:nvPr/>
        </p:nvGrpSpPr>
        <p:grpSpPr>
          <a:xfrm>
            <a:off x="451245" y="1"/>
            <a:ext cx="3360596" cy="1316491"/>
            <a:chOff x="0" y="0"/>
            <a:chExt cx="1327643" cy="520095"/>
          </a:xfrm>
        </p:grpSpPr>
        <p:sp>
          <p:nvSpPr>
            <p:cNvPr id="8" name="Freeform 8"/>
            <p:cNvSpPr/>
            <p:nvPr/>
          </p:nvSpPr>
          <p:spPr>
            <a:xfrm>
              <a:off x="0" y="0"/>
              <a:ext cx="1327643" cy="520095"/>
            </a:xfrm>
            <a:custGeom>
              <a:avLst/>
              <a:gdLst/>
              <a:ahLst/>
              <a:cxnLst/>
              <a:rect l="l" t="t" r="r" b="b"/>
              <a:pathLst>
                <a:path w="1327643" h="520095">
                  <a:moveTo>
                    <a:pt x="13822" y="0"/>
                  </a:moveTo>
                  <a:lnTo>
                    <a:pt x="1313820" y="0"/>
                  </a:lnTo>
                  <a:cubicBezTo>
                    <a:pt x="1317486" y="0"/>
                    <a:pt x="1321002" y="1456"/>
                    <a:pt x="1323594" y="4048"/>
                  </a:cubicBezTo>
                  <a:cubicBezTo>
                    <a:pt x="1326186" y="6641"/>
                    <a:pt x="1327643" y="10156"/>
                    <a:pt x="1327643" y="13822"/>
                  </a:cubicBezTo>
                  <a:lnTo>
                    <a:pt x="1327643" y="506273"/>
                  </a:lnTo>
                  <a:cubicBezTo>
                    <a:pt x="1327643" y="513907"/>
                    <a:pt x="1321454" y="520095"/>
                    <a:pt x="1313820" y="520095"/>
                  </a:cubicBezTo>
                  <a:lnTo>
                    <a:pt x="13822" y="520095"/>
                  </a:lnTo>
                  <a:cubicBezTo>
                    <a:pt x="10156" y="520095"/>
                    <a:pt x="6641" y="518639"/>
                    <a:pt x="4048" y="516047"/>
                  </a:cubicBezTo>
                  <a:cubicBezTo>
                    <a:pt x="1456" y="513455"/>
                    <a:pt x="0" y="509939"/>
                    <a:pt x="0" y="506273"/>
                  </a:cubicBezTo>
                  <a:lnTo>
                    <a:pt x="0" y="13822"/>
                  </a:lnTo>
                  <a:cubicBezTo>
                    <a:pt x="0" y="10156"/>
                    <a:pt x="1456" y="6641"/>
                    <a:pt x="4048" y="4048"/>
                  </a:cubicBezTo>
                  <a:cubicBezTo>
                    <a:pt x="6641" y="1456"/>
                    <a:pt x="10156" y="0"/>
                    <a:pt x="13822" y="0"/>
                  </a:cubicBezTo>
                  <a:close/>
                </a:path>
              </a:pathLst>
            </a:custGeom>
            <a:solidFill>
              <a:srgbClr val="DF9800"/>
            </a:solidFill>
          </p:spPr>
          <p:txBody>
            <a:bodyPr/>
            <a:lstStyle/>
            <a:p>
              <a:endParaRPr lang="es-CL" sz="1200"/>
            </a:p>
          </p:txBody>
        </p:sp>
        <p:sp>
          <p:nvSpPr>
            <p:cNvPr id="9" name="TextBox 9"/>
            <p:cNvSpPr txBox="1"/>
            <p:nvPr/>
          </p:nvSpPr>
          <p:spPr>
            <a:xfrm>
              <a:off x="0" y="9525"/>
              <a:ext cx="812800" cy="803275"/>
            </a:xfrm>
            <a:prstGeom prst="rect">
              <a:avLst/>
            </a:prstGeom>
          </p:spPr>
          <p:txBody>
            <a:bodyPr lIns="33867" tIns="33867" rIns="33867" bIns="33867" rtlCol="0" anchor="ctr"/>
            <a:lstStyle/>
            <a:p>
              <a:pPr algn="ctr">
                <a:lnSpc>
                  <a:spcPts val="1919"/>
                </a:lnSpc>
              </a:pPr>
              <a:endParaRPr sz="1200"/>
            </a:p>
          </p:txBody>
        </p:sp>
      </p:grpSp>
      <p:sp>
        <p:nvSpPr>
          <p:cNvPr id="10" name="TextBox 10"/>
          <p:cNvSpPr txBox="1"/>
          <p:nvPr/>
        </p:nvSpPr>
        <p:spPr>
          <a:xfrm>
            <a:off x="753110" y="668451"/>
            <a:ext cx="2903850" cy="396006"/>
          </a:xfrm>
          <a:prstGeom prst="rect">
            <a:avLst/>
          </a:prstGeom>
        </p:spPr>
        <p:txBody>
          <a:bodyPr lIns="0" tIns="0" rIns="0" bIns="0" rtlCol="0" anchor="t">
            <a:spAutoFit/>
          </a:bodyPr>
          <a:lstStyle/>
          <a:p>
            <a:pPr algn="just">
              <a:lnSpc>
                <a:spcPts val="3199"/>
              </a:lnSpc>
            </a:pPr>
            <a:r>
              <a:rPr lang="en-US" sz="2666" spc="-106">
                <a:solidFill>
                  <a:srgbClr val="FFFFFF"/>
                </a:solidFill>
                <a:latin typeface="Open Sans Bold"/>
              </a:rPr>
              <a:t>ADELANTE 2</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7D6BE208-1F60-86F2-469A-59AD6DCC4A58}"/>
              </a:ext>
            </a:extLst>
          </p:cNvPr>
          <p:cNvPicPr>
            <a:picLocks noChangeAspect="1"/>
          </p:cNvPicPr>
          <p:nvPr/>
        </p:nvPicPr>
        <p:blipFill>
          <a:blip r:embed="rId2"/>
          <a:stretch>
            <a:fillRect/>
          </a:stretch>
        </p:blipFill>
        <p:spPr>
          <a:xfrm>
            <a:off x="643467" y="1329774"/>
            <a:ext cx="10905066" cy="419845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1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9CE7532-FE9E-058E-6781-BC776EEC14ED}"/>
              </a:ext>
            </a:extLst>
          </p:cNvPr>
          <p:cNvPicPr>
            <a:picLocks noChangeAspect="1"/>
          </p:cNvPicPr>
          <p:nvPr/>
        </p:nvPicPr>
        <p:blipFill>
          <a:blip r:embed="rId2"/>
          <a:stretch>
            <a:fillRect/>
          </a:stretch>
        </p:blipFill>
        <p:spPr>
          <a:xfrm>
            <a:off x="643467" y="1316143"/>
            <a:ext cx="10905066" cy="422571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29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 name="CuadroTexto 1">
            <a:extLst>
              <a:ext uri="{FF2B5EF4-FFF2-40B4-BE49-F238E27FC236}">
                <a16:creationId xmlns:a16="http://schemas.microsoft.com/office/drawing/2014/main" id="{90C132F6-08A1-A366-B88E-FC85E3F04F17}"/>
              </a:ext>
            </a:extLst>
          </p:cNvPr>
          <p:cNvGraphicFramePr/>
          <p:nvPr>
            <p:extLst>
              <p:ext uri="{D42A27DB-BD31-4B8C-83A1-F6EECF244321}">
                <p14:modId xmlns:p14="http://schemas.microsoft.com/office/powerpoint/2010/main" val="24662147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2064A4D4-77A2-3CF2-EE1B-F7EE46BD5B30}"/>
              </a:ext>
            </a:extLst>
          </p:cNvPr>
          <p:cNvPicPr>
            <a:picLocks noChangeAspect="1"/>
          </p:cNvPicPr>
          <p:nvPr/>
        </p:nvPicPr>
        <p:blipFill>
          <a:blip r:embed="rId8"/>
          <a:stretch>
            <a:fillRect/>
          </a:stretch>
        </p:blipFill>
        <p:spPr>
          <a:xfrm>
            <a:off x="2988649" y="681037"/>
            <a:ext cx="5511262" cy="877900"/>
          </a:xfrm>
          <a:prstGeom prst="rect">
            <a:avLst/>
          </a:prstGeom>
        </p:spPr>
      </p:pic>
    </p:spTree>
    <p:extLst>
      <p:ext uri="{BB962C8B-B14F-4D97-AF65-F5344CB8AC3E}">
        <p14:creationId xmlns:p14="http://schemas.microsoft.com/office/powerpoint/2010/main" val="300750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A9C87-6B04-3ED7-FD7D-B7B20617BADD}"/>
              </a:ext>
            </a:extLst>
          </p:cNvPr>
          <p:cNvSpPr>
            <a:spLocks noGrp="1"/>
          </p:cNvSpPr>
          <p:nvPr>
            <p:ph type="title"/>
          </p:nvPr>
        </p:nvSpPr>
        <p:spPr/>
        <p:txBody>
          <a:bodyPr/>
          <a:lstStyle/>
          <a:p>
            <a:r>
              <a:rPr lang="es-ES" dirty="0" err="1"/>
              <a:t>Two</a:t>
            </a:r>
            <a:r>
              <a:rPr lang="es-ES" dirty="0"/>
              <a:t> </a:t>
            </a:r>
            <a:r>
              <a:rPr lang="es-ES" dirty="0" err="1"/>
              <a:t>ways</a:t>
            </a:r>
            <a:r>
              <a:rPr lang="es-ES" dirty="0"/>
              <a:t> </a:t>
            </a:r>
            <a:r>
              <a:rPr lang="es-ES" dirty="0" err="1"/>
              <a:t>to</a:t>
            </a:r>
            <a:r>
              <a:rPr lang="es-ES" dirty="0"/>
              <a:t> </a:t>
            </a:r>
            <a:r>
              <a:rPr lang="es-ES" dirty="0" err="1"/>
              <a:t>participate</a:t>
            </a:r>
            <a:endParaRPr lang="es-CL" dirty="0"/>
          </a:p>
        </p:txBody>
      </p:sp>
      <p:sp>
        <p:nvSpPr>
          <p:cNvPr id="3" name="Marcador de contenido 2">
            <a:extLst>
              <a:ext uri="{FF2B5EF4-FFF2-40B4-BE49-F238E27FC236}">
                <a16:creationId xmlns:a16="http://schemas.microsoft.com/office/drawing/2014/main" id="{331DE0C8-F96C-845C-25B3-DB885271E7FF}"/>
              </a:ext>
            </a:extLst>
          </p:cNvPr>
          <p:cNvSpPr>
            <a:spLocks noGrp="1"/>
          </p:cNvSpPr>
          <p:nvPr>
            <p:ph idx="1"/>
          </p:nvPr>
        </p:nvSpPr>
        <p:spPr/>
        <p:txBody>
          <a:bodyPr>
            <a:normAutofit fontScale="92500" lnSpcReduction="10000"/>
          </a:bodyPr>
          <a:lstStyle/>
          <a:p>
            <a:pPr marL="514350" indent="-514350">
              <a:buFont typeface="+mj-lt"/>
              <a:buAutoNum type="arabicPeriod"/>
            </a:pPr>
            <a:r>
              <a:rPr lang="es-ES" dirty="0"/>
              <a:t>Adelante </a:t>
            </a:r>
            <a:r>
              <a:rPr lang="es-ES" dirty="0" err="1"/>
              <a:t>window</a:t>
            </a:r>
            <a:r>
              <a:rPr lang="es-ES" dirty="0"/>
              <a:t>. </a:t>
            </a:r>
            <a:r>
              <a:rPr lang="en-US" dirty="0"/>
              <a:t>It opens on a specific date and closes when resources are entirely allocated. </a:t>
            </a:r>
          </a:p>
          <a:p>
            <a:pPr lvl="1"/>
            <a:r>
              <a:rPr lang="en-US" dirty="0"/>
              <a:t>Important!!, in the last call, the platform closed three days after the call was opened!! Therefore, it is important to have the project and the partnership completed y agreed before the call.</a:t>
            </a:r>
          </a:p>
          <a:p>
            <a:pPr lvl="1"/>
            <a:r>
              <a:rPr lang="es-ES" dirty="0"/>
              <a:t>Regional </a:t>
            </a:r>
            <a:r>
              <a:rPr lang="es-ES" dirty="0" err="1"/>
              <a:t>call</a:t>
            </a:r>
            <a:r>
              <a:rPr lang="es-ES" dirty="0"/>
              <a:t> (</a:t>
            </a:r>
            <a:r>
              <a:rPr lang="es-ES" dirty="0" err="1"/>
              <a:t>all</a:t>
            </a:r>
            <a:r>
              <a:rPr lang="es-ES" dirty="0"/>
              <a:t> LATAM </a:t>
            </a:r>
            <a:r>
              <a:rPr lang="es-ES" dirty="0" err="1"/>
              <a:t>countries</a:t>
            </a:r>
            <a:r>
              <a:rPr lang="es-ES" dirty="0"/>
              <a:t> are elegible). </a:t>
            </a:r>
          </a:p>
          <a:p>
            <a:pPr lvl="1"/>
            <a:r>
              <a:rPr lang="es-ES" dirty="0"/>
              <a:t>April-May. </a:t>
            </a:r>
          </a:p>
          <a:p>
            <a:pPr marL="514350" indent="-514350">
              <a:buFont typeface="+mj-lt"/>
              <a:buAutoNum type="arabicPeriod"/>
            </a:pPr>
            <a:r>
              <a:rPr lang="es-ES" dirty="0"/>
              <a:t>Triangular </a:t>
            </a:r>
            <a:r>
              <a:rPr lang="es-ES" dirty="0" err="1"/>
              <a:t>cooperation</a:t>
            </a:r>
            <a:r>
              <a:rPr lang="es-ES" dirty="0"/>
              <a:t> </a:t>
            </a:r>
            <a:r>
              <a:rPr lang="es-ES" dirty="0" err="1"/>
              <a:t>funds</a:t>
            </a:r>
            <a:r>
              <a:rPr lang="es-ES" dirty="0"/>
              <a:t> in </a:t>
            </a:r>
            <a:r>
              <a:rPr lang="es-ES" dirty="0" err="1"/>
              <a:t>Brazil</a:t>
            </a:r>
            <a:r>
              <a:rPr lang="es-ES" dirty="0"/>
              <a:t>, Chile, Colombia, Costa Rica, Cuba and Uruguay. </a:t>
            </a:r>
          </a:p>
          <a:p>
            <a:pPr lvl="1"/>
            <a:r>
              <a:rPr lang="es-ES" dirty="0" err="1"/>
              <a:t>Each</a:t>
            </a:r>
            <a:r>
              <a:rPr lang="es-ES" dirty="0"/>
              <a:t> </a:t>
            </a:r>
            <a:r>
              <a:rPr lang="es-ES" dirty="0" err="1"/>
              <a:t>mentioned</a:t>
            </a:r>
            <a:r>
              <a:rPr lang="es-ES" dirty="0"/>
              <a:t> country </a:t>
            </a:r>
            <a:r>
              <a:rPr lang="es-ES" dirty="0" err="1"/>
              <a:t>with</a:t>
            </a:r>
            <a:r>
              <a:rPr lang="es-ES" dirty="0"/>
              <a:t> EU country </a:t>
            </a:r>
            <a:r>
              <a:rPr lang="es-ES" dirty="0" err="1"/>
              <a:t>to</a:t>
            </a:r>
            <a:r>
              <a:rPr lang="es-ES" dirty="0"/>
              <a:t> </a:t>
            </a:r>
            <a:r>
              <a:rPr lang="es-ES" dirty="0" err="1"/>
              <a:t>benefit</a:t>
            </a:r>
            <a:r>
              <a:rPr lang="es-ES" dirty="0"/>
              <a:t> a </a:t>
            </a:r>
            <a:r>
              <a:rPr lang="es-ES" b="1" i="1" dirty="0" err="1"/>
              <a:t>third</a:t>
            </a:r>
            <a:r>
              <a:rPr lang="es-ES" b="1" i="1" dirty="0"/>
              <a:t> LAC country. </a:t>
            </a:r>
          </a:p>
          <a:p>
            <a:pPr lvl="1"/>
            <a:r>
              <a:rPr lang="es-ES" dirty="0" err="1"/>
              <a:t>It</a:t>
            </a:r>
            <a:r>
              <a:rPr lang="es-ES" dirty="0"/>
              <a:t> </a:t>
            </a:r>
            <a:r>
              <a:rPr lang="es-ES" dirty="0" err="1"/>
              <a:t>is</a:t>
            </a:r>
            <a:r>
              <a:rPr lang="es-ES" dirty="0"/>
              <a:t> </a:t>
            </a:r>
            <a:r>
              <a:rPr lang="es-ES" dirty="0" err="1"/>
              <a:t>not</a:t>
            </a:r>
            <a:r>
              <a:rPr lang="es-ES" dirty="0"/>
              <a:t> a </a:t>
            </a:r>
            <a:r>
              <a:rPr lang="es-ES" dirty="0" err="1"/>
              <a:t>window</a:t>
            </a:r>
            <a:r>
              <a:rPr lang="es-ES" dirty="0"/>
              <a:t>, </a:t>
            </a:r>
            <a:r>
              <a:rPr lang="es-ES" dirty="0" err="1"/>
              <a:t>but</a:t>
            </a:r>
            <a:r>
              <a:rPr lang="es-ES" dirty="0"/>
              <a:t> </a:t>
            </a:r>
            <a:r>
              <a:rPr lang="es-ES" dirty="0" err="1"/>
              <a:t>normally</a:t>
            </a:r>
            <a:r>
              <a:rPr lang="es-ES" dirty="0"/>
              <a:t> </a:t>
            </a:r>
            <a:r>
              <a:rPr lang="en-US" dirty="0"/>
              <a:t>the application period lasts around one month from the moment the call opens.</a:t>
            </a:r>
          </a:p>
          <a:p>
            <a:pPr lvl="1"/>
            <a:r>
              <a:rPr lang="en-US" dirty="0"/>
              <a:t>In addition to SDG, each country highlights specific priorities. </a:t>
            </a:r>
          </a:p>
          <a:p>
            <a:pPr lvl="1"/>
            <a:endParaRPr lang="es-ES" dirty="0"/>
          </a:p>
        </p:txBody>
      </p:sp>
      <p:pic>
        <p:nvPicPr>
          <p:cNvPr id="4" name="Imagen 3">
            <a:extLst>
              <a:ext uri="{FF2B5EF4-FFF2-40B4-BE49-F238E27FC236}">
                <a16:creationId xmlns:a16="http://schemas.microsoft.com/office/drawing/2014/main" id="{3F998682-663C-E125-A335-0FC54F01CCA2}"/>
              </a:ext>
            </a:extLst>
          </p:cNvPr>
          <p:cNvPicPr>
            <a:picLocks noChangeAspect="1"/>
          </p:cNvPicPr>
          <p:nvPr/>
        </p:nvPicPr>
        <p:blipFill>
          <a:blip r:embed="rId2"/>
          <a:stretch>
            <a:fillRect/>
          </a:stretch>
        </p:blipFill>
        <p:spPr>
          <a:xfrm>
            <a:off x="7097981" y="613831"/>
            <a:ext cx="4789219" cy="762884"/>
          </a:xfrm>
          <a:prstGeom prst="rect">
            <a:avLst/>
          </a:prstGeom>
        </p:spPr>
      </p:pic>
    </p:spTree>
    <p:extLst>
      <p:ext uri="{BB962C8B-B14F-4D97-AF65-F5344CB8AC3E}">
        <p14:creationId xmlns:p14="http://schemas.microsoft.com/office/powerpoint/2010/main" val="4448844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1503</Words>
  <Application>Microsoft Office PowerPoint</Application>
  <PresentationFormat>Panorámica</PresentationFormat>
  <Paragraphs>90</Paragraphs>
  <Slides>15</Slides>
  <Notes>9</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15</vt:i4>
      </vt:variant>
    </vt:vector>
  </HeadingPairs>
  <TitlesOfParts>
    <vt:vector size="24" baseType="lpstr">
      <vt:lpstr>Arial</vt:lpstr>
      <vt:lpstr>Bierstadt</vt:lpstr>
      <vt:lpstr>Calibri</vt:lpstr>
      <vt:lpstr>Calibri Light</vt:lpstr>
      <vt:lpstr>Open Sans</vt:lpstr>
      <vt:lpstr>Open Sans Bold</vt:lpstr>
      <vt:lpstr>Tema de Office</vt:lpstr>
      <vt:lpstr>1_Office Theme</vt:lpstr>
      <vt:lpstr>Office Theme</vt:lpstr>
      <vt:lpstr>Triangular Cooperation. EU-LATAM</vt:lpstr>
      <vt:lpstr>Presentación de PowerPoint</vt:lpstr>
      <vt:lpstr>What is triangular co-operation?</vt:lpstr>
      <vt:lpstr>Triangular cooperation programmes</vt:lpstr>
      <vt:lpstr>Presentación de PowerPoint</vt:lpstr>
      <vt:lpstr>Presentación de PowerPoint</vt:lpstr>
      <vt:lpstr>Presentación de PowerPoint</vt:lpstr>
      <vt:lpstr>Presentación de PowerPoint</vt:lpstr>
      <vt:lpstr>Two ways to participate</vt:lpstr>
      <vt:lpstr>Presentación de PowerPoint</vt:lpstr>
      <vt:lpstr>Presentación de PowerPoint</vt:lpstr>
      <vt:lpstr>Application process</vt:lpstr>
      <vt:lpstr>How to apply. Tips</vt:lpstr>
      <vt:lpstr>The key: Coherence</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 Lapierre Robles</dc:creator>
  <cp:lastModifiedBy>Michel Lapierre Robles</cp:lastModifiedBy>
  <cp:revision>5</cp:revision>
  <dcterms:created xsi:type="dcterms:W3CDTF">2023-11-17T11:46:23Z</dcterms:created>
  <dcterms:modified xsi:type="dcterms:W3CDTF">2023-11-22T14:57:45Z</dcterms:modified>
</cp:coreProperties>
</file>